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sldIdLst>
    <p:sldId id="256" r:id="rId5"/>
    <p:sldId id="291" r:id="rId6"/>
    <p:sldId id="257" r:id="rId7"/>
    <p:sldId id="259" r:id="rId8"/>
    <p:sldId id="258" r:id="rId9"/>
    <p:sldId id="260" r:id="rId10"/>
    <p:sldId id="261" r:id="rId11"/>
    <p:sldId id="262" r:id="rId12"/>
    <p:sldId id="264" r:id="rId13"/>
    <p:sldId id="263" r:id="rId14"/>
    <p:sldId id="290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90F587E-7463-70D5-1D4D-B5CB197D1553}" name="mattmostyn@me.com" initials="ma" userId="S::urn:spo:guest#mattmostyn@me.com::" providerId="AD"/>
  <p188:author id="{CE7E5DF8-99DD-90D3-99AF-BFABDB0B2DB0}" name="Claire England" initials="CE" userId="S::claire_idpfoundation.org#ext#@globalschoolsforum.onmicrosoft.com::7cb0328f-aff9-495e-8d53-6b210a60e68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9BBCF-E7BC-003B-1A7E-BE82FB14704E}" v="18" dt="2024-01-29T15:06:56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4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Jobling" userId="9a070840-d357-4ab7-b6ea-6f5b5867fa51" providerId="ADAL" clId="{5A10374C-7AA7-4702-9BE0-B2F412A856C0}"/>
    <pc:docChg chg="modSld">
      <pc:chgData name="Stephen Jobling" userId="9a070840-d357-4ab7-b6ea-6f5b5867fa51" providerId="ADAL" clId="{5A10374C-7AA7-4702-9BE0-B2F412A856C0}" dt="2024-01-26T14:57:41.384" v="0" actId="207"/>
      <pc:docMkLst>
        <pc:docMk/>
      </pc:docMkLst>
      <pc:sldChg chg="modSp mod">
        <pc:chgData name="Stephen Jobling" userId="9a070840-d357-4ab7-b6ea-6f5b5867fa51" providerId="ADAL" clId="{5A10374C-7AA7-4702-9BE0-B2F412A856C0}" dt="2024-01-26T14:57:41.384" v="0" actId="207"/>
        <pc:sldMkLst>
          <pc:docMk/>
          <pc:sldMk cId="3825429356" sldId="290"/>
        </pc:sldMkLst>
        <pc:spChg chg="mod">
          <ac:chgData name="Stephen Jobling" userId="9a070840-d357-4ab7-b6ea-6f5b5867fa51" providerId="ADAL" clId="{5A10374C-7AA7-4702-9BE0-B2F412A856C0}" dt="2024-01-26T14:57:41.384" v="0" actId="207"/>
          <ac:spMkLst>
            <pc:docMk/>
            <pc:sldMk cId="3825429356" sldId="290"/>
            <ac:spMk id="4" creationId="{5CA685FD-F52A-CAB7-941C-6C6E97F81E99}"/>
          </ac:spMkLst>
        </pc:spChg>
      </pc:sldChg>
    </pc:docChg>
  </pc:docChgLst>
  <pc:docChgLst>
    <pc:chgData name="Stephen Jobling" userId="S::stephen.jobling@globalschoolsforum.org::9a070840-d357-4ab7-b6ea-6f5b5867fa51" providerId="AD" clId="Web-{3F69BBCF-E7BC-003B-1A7E-BE82FB14704E}"/>
    <pc:docChg chg="modSld">
      <pc:chgData name="Stephen Jobling" userId="S::stephen.jobling@globalschoolsforum.org::9a070840-d357-4ab7-b6ea-6f5b5867fa51" providerId="AD" clId="Web-{3F69BBCF-E7BC-003B-1A7E-BE82FB14704E}" dt="2024-01-29T15:06:56.653" v="9" actId="1076"/>
      <pc:docMkLst>
        <pc:docMk/>
      </pc:docMkLst>
      <pc:sldChg chg="modSp">
        <pc:chgData name="Stephen Jobling" userId="S::stephen.jobling@globalschoolsforum.org::9a070840-d357-4ab7-b6ea-6f5b5867fa51" providerId="AD" clId="Web-{3F69BBCF-E7BC-003B-1A7E-BE82FB14704E}" dt="2024-01-29T15:06:56.653" v="9" actId="1076"/>
        <pc:sldMkLst>
          <pc:docMk/>
          <pc:sldMk cId="3825429356" sldId="290"/>
        </pc:sldMkLst>
        <pc:spChg chg="mod">
          <ac:chgData name="Stephen Jobling" userId="S::stephen.jobling@globalschoolsforum.org::9a070840-d357-4ab7-b6ea-6f5b5867fa51" providerId="AD" clId="Web-{3F69BBCF-E7BC-003B-1A7E-BE82FB14704E}" dt="2024-01-29T15:06:49.559" v="8" actId="20577"/>
          <ac:spMkLst>
            <pc:docMk/>
            <pc:sldMk cId="3825429356" sldId="290"/>
            <ac:spMk id="4" creationId="{5CA685FD-F52A-CAB7-941C-6C6E97F81E99}"/>
          </ac:spMkLst>
        </pc:spChg>
        <pc:picChg chg="mod">
          <ac:chgData name="Stephen Jobling" userId="S::stephen.jobling@globalschoolsforum.org::9a070840-d357-4ab7-b6ea-6f5b5867fa51" providerId="AD" clId="Web-{3F69BBCF-E7BC-003B-1A7E-BE82FB14704E}" dt="2024-01-29T15:06:56.653" v="9" actId="1076"/>
          <ac:picMkLst>
            <pc:docMk/>
            <pc:sldMk cId="3825429356" sldId="290"/>
            <ac:picMk id="13" creationId="{3E3D438A-80DF-BD5C-D4ED-88CAE91A92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73227-C48F-4365-B6EE-AD886B11EEDB}" type="datetimeFigureOut"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B82C7-2A7D-4571-AD21-9D9AA78CEC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2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This is an alternative version if using a simpler approach to this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B82C7-2A7D-4571-AD21-9D9AA78CECFE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2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2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2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7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6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6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5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6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s://globalschoolsforum.org/all-hands-dec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svg"/><Relationship Id="rId7" Type="http://schemas.openxmlformats.org/officeDocument/2006/relationships/image" Target="../media/image24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svg"/><Relationship Id="rId5" Type="http://schemas.openxmlformats.org/officeDocument/2006/relationships/image" Target="../media/image22.sv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svg"/><Relationship Id="rId7" Type="http://schemas.openxmlformats.org/officeDocument/2006/relationships/image" Target="../media/image3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3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7">
            <a:extLst>
              <a:ext uri="{FF2B5EF4-FFF2-40B4-BE49-F238E27FC236}">
                <a16:creationId xmlns:a16="http://schemas.microsoft.com/office/drawing/2014/main" id="{3EE049CA-5692-F56A-3069-607523B376D1}"/>
              </a:ext>
            </a:extLst>
          </p:cNvPr>
          <p:cNvSpPr/>
          <p:nvPr/>
        </p:nvSpPr>
        <p:spPr>
          <a:xfrm rot="5400000">
            <a:off x="1574411" y="1074926"/>
            <a:ext cx="4191488" cy="7361347"/>
          </a:xfrm>
          <a:prstGeom prst="triangle">
            <a:avLst>
              <a:gd name="adj" fmla="val 10000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riangle 6">
            <a:extLst>
              <a:ext uri="{FF2B5EF4-FFF2-40B4-BE49-F238E27FC236}">
                <a16:creationId xmlns:a16="http://schemas.microsoft.com/office/drawing/2014/main" id="{854CF4F8-FAC3-C2D4-D8C8-D43C32182B7F}"/>
              </a:ext>
            </a:extLst>
          </p:cNvPr>
          <p:cNvSpPr/>
          <p:nvPr/>
        </p:nvSpPr>
        <p:spPr>
          <a:xfrm>
            <a:off x="3643086" y="0"/>
            <a:ext cx="6262914" cy="6851344"/>
          </a:xfrm>
          <a:prstGeom prst="triangle">
            <a:avLst>
              <a:gd name="adj" fmla="val 100000"/>
            </a:avLst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9E9C023-B5AA-98AC-C316-BC01A4E67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301" y="6269374"/>
            <a:ext cx="726610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600" b="1" dirty="0">
                <a:solidFill>
                  <a:srgbClr val="004AAD"/>
                </a:solidFill>
                <a:latin typeface="Montserrat" panose="00000500000000000000" pitchFamily="2" charset="0"/>
              </a:rPr>
              <a:t>Workshop Participation Sheets</a:t>
            </a:r>
            <a:endParaRPr lang="en-US" sz="1600" b="1" dirty="0">
              <a:solidFill>
                <a:srgbClr val="004AAD"/>
              </a:solidFill>
              <a:latin typeface="Montserrat" panose="00000500000000000000" pitchFamily="2" charset="0"/>
              <a:ea typeface="Calibri"/>
              <a:cs typeface="Calibri"/>
            </a:endParaRPr>
          </a:p>
        </p:txBody>
      </p:sp>
      <p:pic>
        <p:nvPicPr>
          <p:cNvPr id="8" name="Picture 7" descr="A white rectangular sign with blue and orange text&#10;&#10;Description automatically generated">
            <a:extLst>
              <a:ext uri="{FF2B5EF4-FFF2-40B4-BE49-F238E27FC236}">
                <a16:creationId xmlns:a16="http://schemas.microsoft.com/office/drawing/2014/main" id="{56F3381C-5D61-594A-F62E-66F4958BD0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485" y="336548"/>
            <a:ext cx="3605701" cy="271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-side Corner of Rectangle 4">
            <a:extLst>
              <a:ext uri="{FF2B5EF4-FFF2-40B4-BE49-F238E27FC236}">
                <a16:creationId xmlns:a16="http://schemas.microsoft.com/office/drawing/2014/main" id="{32646996-F498-B904-17C2-DF2EC201B655}"/>
              </a:ext>
            </a:extLst>
          </p:cNvPr>
          <p:cNvSpPr/>
          <p:nvPr/>
        </p:nvSpPr>
        <p:spPr>
          <a:xfrm rot="5400000">
            <a:off x="3249225" y="-1306691"/>
            <a:ext cx="686932" cy="4272849"/>
          </a:xfrm>
          <a:prstGeom prst="round2SameRect">
            <a:avLst>
              <a:gd name="adj1" fmla="val 26174"/>
              <a:gd name="adj2" fmla="val 0"/>
            </a:avLst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CC98FB-451D-B607-61F0-70BE89D6FCA3}"/>
              </a:ext>
            </a:extLst>
          </p:cNvPr>
          <p:cNvSpPr/>
          <p:nvPr/>
        </p:nvSpPr>
        <p:spPr>
          <a:xfrm>
            <a:off x="272031" y="172779"/>
            <a:ext cx="1354667" cy="13546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3A93-59A6-E4A5-35A6-F703974CCCCC}"/>
              </a:ext>
            </a:extLst>
          </p:cNvPr>
          <p:cNvSpPr txBox="1"/>
          <p:nvPr/>
        </p:nvSpPr>
        <p:spPr>
          <a:xfrm>
            <a:off x="1770945" y="495277"/>
            <a:ext cx="3958170" cy="646331"/>
          </a:xfrm>
          <a:prstGeom prst="rect">
            <a:avLst/>
          </a:prstGeom>
          <a:solidFill>
            <a:srgbClr val="004AAD"/>
          </a:solidFill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Worksheet 5: </a:t>
            </a:r>
          </a:p>
          <a:p>
            <a:r>
              <a:rPr lang="en-GB" b="1">
                <a:solidFill>
                  <a:schemeClr val="bg1"/>
                </a:solidFill>
              </a:rPr>
              <a:t>Final Reflections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F5D166-71A3-3440-6D2D-3F0F53222551}"/>
              </a:ext>
            </a:extLst>
          </p:cNvPr>
          <p:cNvSpPr txBox="1"/>
          <p:nvPr/>
        </p:nvSpPr>
        <p:spPr>
          <a:xfrm>
            <a:off x="5777406" y="418916"/>
            <a:ext cx="356828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/>
              <a:t>Use the self-assessment below to reflect on where you were before today, and how that may have changed over the course of the session. With a colleague, go through the discussion questions.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AF1968-572F-6B06-9BCA-927F63411877}"/>
              </a:ext>
            </a:extLst>
          </p:cNvPr>
          <p:cNvSpPr/>
          <p:nvPr/>
        </p:nvSpPr>
        <p:spPr>
          <a:xfrm>
            <a:off x="428978" y="1507066"/>
            <a:ext cx="5300137" cy="499533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122428-763D-A9C2-5856-7A8D317AD296}"/>
              </a:ext>
            </a:extLst>
          </p:cNvPr>
          <p:cNvSpPr txBox="1"/>
          <p:nvPr/>
        </p:nvSpPr>
        <p:spPr>
          <a:xfrm>
            <a:off x="3631482" y="2076003"/>
            <a:ext cx="614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/>
              <a:t>Not at all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D6DF0E-3A1F-E16A-5F5C-9BB6A190165D}"/>
              </a:ext>
            </a:extLst>
          </p:cNvPr>
          <p:cNvSpPr txBox="1"/>
          <p:nvPr/>
        </p:nvSpPr>
        <p:spPr>
          <a:xfrm>
            <a:off x="4190098" y="2070668"/>
            <a:ext cx="551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/>
              <a:t>Somewhat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A8BEC8-725A-CFD3-ADC9-95E68E70FEEC}"/>
              </a:ext>
            </a:extLst>
          </p:cNvPr>
          <p:cNvSpPr txBox="1"/>
          <p:nvPr/>
        </p:nvSpPr>
        <p:spPr>
          <a:xfrm>
            <a:off x="4745892" y="2145205"/>
            <a:ext cx="551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/>
              <a:t>A lot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D1E8BC-4E06-FEC2-B9DB-059592F2307F}"/>
              </a:ext>
            </a:extLst>
          </p:cNvPr>
          <p:cNvSpPr/>
          <p:nvPr/>
        </p:nvSpPr>
        <p:spPr>
          <a:xfrm>
            <a:off x="619915" y="2465443"/>
            <a:ext cx="4744886" cy="36982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3CC0D1-5AF8-808E-B650-8114C0BCF245}"/>
              </a:ext>
            </a:extLst>
          </p:cNvPr>
          <p:cNvSpPr txBox="1"/>
          <p:nvPr/>
        </p:nvSpPr>
        <p:spPr>
          <a:xfrm>
            <a:off x="619915" y="2609050"/>
            <a:ext cx="2995107" cy="348557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GB" sz="1050" dirty="0">
                <a:latin typeface="Calibri"/>
                <a:cs typeface="Calibri"/>
              </a:rPr>
              <a:t>To what extent do you have the </a:t>
            </a:r>
            <a:r>
              <a:rPr lang="en-GB" sz="1050" b="1" dirty="0">
                <a:latin typeface="Calibri"/>
                <a:cs typeface="Calibri"/>
              </a:rPr>
              <a:t>characteristics and assets </a:t>
            </a:r>
            <a:r>
              <a:rPr lang="en-GB" sz="1050" dirty="0">
                <a:latin typeface="Calibri"/>
                <a:cs typeface="Calibri"/>
              </a:rPr>
              <a:t>you need to enact change?</a:t>
            </a:r>
          </a:p>
          <a:p>
            <a:pPr marL="342900" indent="-342900">
              <a:buFont typeface="+mj-lt"/>
              <a:buAutoNum type="alphaLcPeriod"/>
            </a:pPr>
            <a:r>
              <a:rPr lang="en-GB" sz="1050" dirty="0">
                <a:latin typeface="Calibri"/>
                <a:cs typeface="Calibri"/>
              </a:rPr>
              <a:t>To what extent does the context you’re in currently provide </a:t>
            </a:r>
            <a:r>
              <a:rPr lang="en-GB" sz="1050" b="1" dirty="0">
                <a:latin typeface="Calibri"/>
                <a:cs typeface="Calibri"/>
              </a:rPr>
              <a:t>opportunities</a:t>
            </a:r>
            <a:r>
              <a:rPr lang="en-GB" sz="1050" dirty="0">
                <a:latin typeface="Calibri"/>
                <a:cs typeface="Calibri"/>
              </a:rPr>
              <a:t> for fostering better engagement? </a:t>
            </a:r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en-GB" sz="1050" dirty="0">
                <a:latin typeface="Calibri"/>
                <a:cs typeface="Calibri"/>
              </a:rPr>
              <a:t>Before today, how clear were you on your </a:t>
            </a:r>
            <a:r>
              <a:rPr lang="en-GB" sz="1050" b="1" dirty="0">
                <a:latin typeface="Calibri"/>
                <a:cs typeface="Calibri"/>
              </a:rPr>
              <a:t>strategy</a:t>
            </a:r>
            <a:r>
              <a:rPr lang="en-GB" sz="1050" dirty="0">
                <a:latin typeface="Calibri"/>
                <a:cs typeface="Calibri"/>
              </a:rPr>
              <a:t> for improving engagement with the government? </a:t>
            </a:r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en-GB" sz="1050" dirty="0">
                <a:latin typeface="Calibri"/>
                <a:cs typeface="Calibri"/>
              </a:rPr>
              <a:t>Before today, to what extent did you </a:t>
            </a:r>
            <a:r>
              <a:rPr lang="en-GB" sz="1050" b="1" dirty="0">
                <a:latin typeface="Calibri"/>
                <a:cs typeface="Calibri"/>
              </a:rPr>
              <a:t>integrate thinking on engagement into your regular activities</a:t>
            </a:r>
            <a:r>
              <a:rPr lang="en-GB" sz="1050" dirty="0">
                <a:latin typeface="Calibri"/>
                <a:cs typeface="Calibri"/>
              </a:rPr>
              <a:t>? </a:t>
            </a:r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en-GB" sz="1050" dirty="0">
                <a:latin typeface="Calibri"/>
                <a:cs typeface="Calibri"/>
              </a:rPr>
              <a:t>To what extent will you now continue to work on your </a:t>
            </a:r>
            <a:r>
              <a:rPr lang="en-GB" sz="1050" b="1" dirty="0">
                <a:latin typeface="Calibri"/>
                <a:cs typeface="Calibri"/>
              </a:rPr>
              <a:t>strategy </a:t>
            </a:r>
            <a:r>
              <a:rPr lang="en-GB" sz="1050" dirty="0">
                <a:latin typeface="Calibri"/>
                <a:cs typeface="Calibri"/>
              </a:rPr>
              <a:t>for improving engagement?</a:t>
            </a:r>
          </a:p>
          <a:p>
            <a:pPr marL="342900" indent="-342900">
              <a:buFont typeface="+mj-lt"/>
              <a:buAutoNum type="alphaLcPeriod"/>
            </a:pPr>
            <a:r>
              <a:rPr lang="en-GB" sz="1050" dirty="0">
                <a:effectLst/>
                <a:latin typeface="Calibri"/>
                <a:ea typeface="Calibri" panose="020F0502020204030204" pitchFamily="34" charset="0"/>
                <a:cs typeface="Calibri"/>
              </a:rPr>
              <a:t>How clearly do you think you can </a:t>
            </a:r>
            <a:r>
              <a:rPr lang="en-GB" sz="105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articulate </a:t>
            </a:r>
            <a:r>
              <a:rPr lang="en-GB" sz="1050" dirty="0">
                <a:effectLst/>
                <a:latin typeface="Calibri"/>
                <a:ea typeface="Calibri" panose="020F0502020204030204" pitchFamily="34" charset="0"/>
                <a:cs typeface="Calibri"/>
              </a:rPr>
              <a:t>the pathway to fostering better engagement?</a:t>
            </a:r>
          </a:p>
          <a:p>
            <a:pPr marL="342900" indent="-342900">
              <a:buFont typeface="+mj-lt"/>
              <a:buAutoNum type="alphaLcPeriod"/>
            </a:pPr>
            <a:r>
              <a:rPr lang="en-GB" sz="1050" dirty="0">
                <a:latin typeface="Calibri"/>
                <a:cs typeface="Calibri"/>
              </a:rPr>
              <a:t>How </a:t>
            </a:r>
            <a:r>
              <a:rPr lang="en-GB" sz="1050" b="1" dirty="0">
                <a:latin typeface="Calibri"/>
                <a:cs typeface="Calibri"/>
              </a:rPr>
              <a:t>ready</a:t>
            </a:r>
            <a:r>
              <a:rPr lang="en-GB" sz="1050" dirty="0">
                <a:latin typeface="Calibri"/>
                <a:cs typeface="Calibri"/>
              </a:rPr>
              <a:t> do you feel to lead on fostering better engagement between state and non-state actors in your context? </a:t>
            </a:r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36A2EE5-E76C-574F-A423-177D34A1F7FB}"/>
              </a:ext>
            </a:extLst>
          </p:cNvPr>
          <p:cNvGrpSpPr/>
          <p:nvPr/>
        </p:nvGrpSpPr>
        <p:grpSpPr>
          <a:xfrm>
            <a:off x="3841431" y="2734263"/>
            <a:ext cx="1248525" cy="169215"/>
            <a:chOff x="3863731" y="2527265"/>
            <a:chExt cx="1248525" cy="16921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3F5D1BD-D0AD-79C1-A01D-8302233EE848}"/>
                </a:ext>
              </a:extLst>
            </p:cNvPr>
            <p:cNvSpPr/>
            <p:nvPr/>
          </p:nvSpPr>
          <p:spPr>
            <a:xfrm>
              <a:off x="3863731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781C5E1-C5BD-AAD7-7DB1-C9113634F93D}"/>
                </a:ext>
              </a:extLst>
            </p:cNvPr>
            <p:cNvSpPr/>
            <p:nvPr/>
          </p:nvSpPr>
          <p:spPr>
            <a:xfrm>
              <a:off x="4387024" y="253291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601AAE2-FAB0-DF73-67B1-C8679BDC9CA5}"/>
                </a:ext>
              </a:extLst>
            </p:cNvPr>
            <p:cNvSpPr/>
            <p:nvPr/>
          </p:nvSpPr>
          <p:spPr>
            <a:xfrm>
              <a:off x="4954917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49D6FD-5758-59CA-790D-04E54ED434F2}"/>
              </a:ext>
            </a:extLst>
          </p:cNvPr>
          <p:cNvGrpSpPr/>
          <p:nvPr/>
        </p:nvGrpSpPr>
        <p:grpSpPr>
          <a:xfrm>
            <a:off x="3841431" y="3248261"/>
            <a:ext cx="1248525" cy="169215"/>
            <a:chOff x="3863731" y="2527265"/>
            <a:chExt cx="1248525" cy="16921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CD3036D-A0C6-ACAF-7940-DDE79B489BA0}"/>
                </a:ext>
              </a:extLst>
            </p:cNvPr>
            <p:cNvSpPr/>
            <p:nvPr/>
          </p:nvSpPr>
          <p:spPr>
            <a:xfrm>
              <a:off x="3863731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0775A2A-DB38-F896-B6BE-2831CA107918}"/>
                </a:ext>
              </a:extLst>
            </p:cNvPr>
            <p:cNvSpPr/>
            <p:nvPr/>
          </p:nvSpPr>
          <p:spPr>
            <a:xfrm>
              <a:off x="4387024" y="253291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F6E931-3564-411D-F1A4-A7936157A06F}"/>
                </a:ext>
              </a:extLst>
            </p:cNvPr>
            <p:cNvSpPr/>
            <p:nvPr/>
          </p:nvSpPr>
          <p:spPr>
            <a:xfrm>
              <a:off x="4954917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820126C-B4C2-B925-A6A2-B439290D7195}"/>
              </a:ext>
            </a:extLst>
          </p:cNvPr>
          <p:cNvGrpSpPr/>
          <p:nvPr/>
        </p:nvGrpSpPr>
        <p:grpSpPr>
          <a:xfrm>
            <a:off x="3841431" y="3695865"/>
            <a:ext cx="1248525" cy="169215"/>
            <a:chOff x="3863731" y="2527265"/>
            <a:chExt cx="1248525" cy="169215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B9670C3-CC5A-6575-2751-C63F99AD7B1C}"/>
                </a:ext>
              </a:extLst>
            </p:cNvPr>
            <p:cNvSpPr/>
            <p:nvPr/>
          </p:nvSpPr>
          <p:spPr>
            <a:xfrm>
              <a:off x="3863731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301CAF0-D79D-99F2-CC1F-3561181D3AF3}"/>
                </a:ext>
              </a:extLst>
            </p:cNvPr>
            <p:cNvSpPr/>
            <p:nvPr/>
          </p:nvSpPr>
          <p:spPr>
            <a:xfrm>
              <a:off x="4387024" y="253291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E478194-72B4-A303-9A5A-9785518BAFA2}"/>
                </a:ext>
              </a:extLst>
            </p:cNvPr>
            <p:cNvSpPr/>
            <p:nvPr/>
          </p:nvSpPr>
          <p:spPr>
            <a:xfrm>
              <a:off x="4954917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773D415-C306-CEE0-2851-D9CC33BDA1FF}"/>
              </a:ext>
            </a:extLst>
          </p:cNvPr>
          <p:cNvGrpSpPr/>
          <p:nvPr/>
        </p:nvGrpSpPr>
        <p:grpSpPr>
          <a:xfrm>
            <a:off x="3841431" y="4187539"/>
            <a:ext cx="1248525" cy="169215"/>
            <a:chOff x="3863731" y="2527265"/>
            <a:chExt cx="1248525" cy="16921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A6AB03F-DF1B-6750-73E6-CF3AB41434CB}"/>
                </a:ext>
              </a:extLst>
            </p:cNvPr>
            <p:cNvSpPr/>
            <p:nvPr/>
          </p:nvSpPr>
          <p:spPr>
            <a:xfrm>
              <a:off x="3863731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3C1B3CE-C3ED-C4E4-4213-B7D8FEEF77AD}"/>
                </a:ext>
              </a:extLst>
            </p:cNvPr>
            <p:cNvSpPr/>
            <p:nvPr/>
          </p:nvSpPr>
          <p:spPr>
            <a:xfrm>
              <a:off x="4387024" y="253291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92B6B70-AA2C-9E32-F56F-0595002E3601}"/>
                </a:ext>
              </a:extLst>
            </p:cNvPr>
            <p:cNvSpPr/>
            <p:nvPr/>
          </p:nvSpPr>
          <p:spPr>
            <a:xfrm>
              <a:off x="4954917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D926F60-CBE5-1C0E-01AB-7B21A30D910A}"/>
              </a:ext>
            </a:extLst>
          </p:cNvPr>
          <p:cNvGrpSpPr/>
          <p:nvPr/>
        </p:nvGrpSpPr>
        <p:grpSpPr>
          <a:xfrm>
            <a:off x="3835502" y="4678317"/>
            <a:ext cx="1248525" cy="169215"/>
            <a:chOff x="3863731" y="2527265"/>
            <a:chExt cx="1248525" cy="16921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3F51DAF-4BF4-30AE-C1B9-F595737595C3}"/>
                </a:ext>
              </a:extLst>
            </p:cNvPr>
            <p:cNvSpPr/>
            <p:nvPr/>
          </p:nvSpPr>
          <p:spPr>
            <a:xfrm>
              <a:off x="3863731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E72F22B-363B-FF29-CFB7-2C3F6459052F}"/>
                </a:ext>
              </a:extLst>
            </p:cNvPr>
            <p:cNvSpPr/>
            <p:nvPr/>
          </p:nvSpPr>
          <p:spPr>
            <a:xfrm>
              <a:off x="4387024" y="253291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00B8D05-5FC7-A39C-BA68-8DCD017BDC5B}"/>
                </a:ext>
              </a:extLst>
            </p:cNvPr>
            <p:cNvSpPr/>
            <p:nvPr/>
          </p:nvSpPr>
          <p:spPr>
            <a:xfrm>
              <a:off x="4954917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B4322E0-DE43-E680-70B7-8D1698FE50FD}"/>
              </a:ext>
            </a:extLst>
          </p:cNvPr>
          <p:cNvGrpSpPr/>
          <p:nvPr/>
        </p:nvGrpSpPr>
        <p:grpSpPr>
          <a:xfrm>
            <a:off x="3835502" y="5139285"/>
            <a:ext cx="1248525" cy="169215"/>
            <a:chOff x="3863731" y="2527265"/>
            <a:chExt cx="1248525" cy="16921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5D6BA11-9132-88E3-6490-51D27B63D2B0}"/>
                </a:ext>
              </a:extLst>
            </p:cNvPr>
            <p:cNvSpPr/>
            <p:nvPr/>
          </p:nvSpPr>
          <p:spPr>
            <a:xfrm>
              <a:off x="3863731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07893E2-7BD5-F4AD-2B7C-96485F8D1427}"/>
                </a:ext>
              </a:extLst>
            </p:cNvPr>
            <p:cNvSpPr/>
            <p:nvPr/>
          </p:nvSpPr>
          <p:spPr>
            <a:xfrm>
              <a:off x="4387024" y="253291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BDDA131-508A-E6E8-44E9-3954218D0C59}"/>
                </a:ext>
              </a:extLst>
            </p:cNvPr>
            <p:cNvSpPr/>
            <p:nvPr/>
          </p:nvSpPr>
          <p:spPr>
            <a:xfrm>
              <a:off x="4954917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162F29E-3E95-979F-5B31-5E963201D098}"/>
              </a:ext>
            </a:extLst>
          </p:cNvPr>
          <p:cNvGrpSpPr/>
          <p:nvPr/>
        </p:nvGrpSpPr>
        <p:grpSpPr>
          <a:xfrm>
            <a:off x="3835502" y="5660769"/>
            <a:ext cx="1248525" cy="169215"/>
            <a:chOff x="3863731" y="2527265"/>
            <a:chExt cx="1248525" cy="169215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5494894-EBAC-4ED1-A8C2-4BECB1EBE1E3}"/>
                </a:ext>
              </a:extLst>
            </p:cNvPr>
            <p:cNvSpPr/>
            <p:nvPr/>
          </p:nvSpPr>
          <p:spPr>
            <a:xfrm>
              <a:off x="3863731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490ECB3-A425-35D3-A984-36B648051F8D}"/>
                </a:ext>
              </a:extLst>
            </p:cNvPr>
            <p:cNvSpPr/>
            <p:nvPr/>
          </p:nvSpPr>
          <p:spPr>
            <a:xfrm>
              <a:off x="4387024" y="253291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8E92D49-39EF-6DF7-856C-DB15AC25270E}"/>
                </a:ext>
              </a:extLst>
            </p:cNvPr>
            <p:cNvSpPr/>
            <p:nvPr/>
          </p:nvSpPr>
          <p:spPr>
            <a:xfrm>
              <a:off x="4954917" y="252726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2" name="Graphic 61" descr="Hourglass 60% outline">
            <a:extLst>
              <a:ext uri="{FF2B5EF4-FFF2-40B4-BE49-F238E27FC236}">
                <a16:creationId xmlns:a16="http://schemas.microsoft.com/office/drawing/2014/main" id="{A7F29FB4-3635-68B0-A13B-0A25A3014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9424" y="1567975"/>
            <a:ext cx="516155" cy="516155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F37999BC-6A78-BFA9-F914-B8C32ED80419}"/>
              </a:ext>
            </a:extLst>
          </p:cNvPr>
          <p:cNvSpPr txBox="1"/>
          <p:nvPr/>
        </p:nvSpPr>
        <p:spPr>
          <a:xfrm>
            <a:off x="4762724" y="1687554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10 Minutes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E95FDFF-DF74-6128-14C1-872C23888DC1}"/>
              </a:ext>
            </a:extLst>
          </p:cNvPr>
          <p:cNvSpPr txBox="1"/>
          <p:nvPr/>
        </p:nvSpPr>
        <p:spPr>
          <a:xfrm>
            <a:off x="538315" y="1625669"/>
            <a:ext cx="3322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1: What are your reflections on today’s session?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C0FB066-737A-BE30-B61D-430940E3BAC8}"/>
              </a:ext>
            </a:extLst>
          </p:cNvPr>
          <p:cNvSpPr/>
          <p:nvPr/>
        </p:nvSpPr>
        <p:spPr>
          <a:xfrm>
            <a:off x="5949595" y="1507066"/>
            <a:ext cx="3361584" cy="499533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7B78853-6345-E1D1-CBF4-0E5EB41094F6}"/>
              </a:ext>
            </a:extLst>
          </p:cNvPr>
          <p:cNvSpPr txBox="1"/>
          <p:nvPr/>
        </p:nvSpPr>
        <p:spPr>
          <a:xfrm>
            <a:off x="6017874" y="2197486"/>
            <a:ext cx="306195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>
                <a:solidFill>
                  <a:srgbClr val="004AAD"/>
                </a:solidFill>
              </a:rPr>
              <a:t>How prepared do you feel to work more proactively on building engagement?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FB02100-AA75-69D9-4D9B-EA6BAB4BCEF1}"/>
              </a:ext>
            </a:extLst>
          </p:cNvPr>
          <p:cNvSpPr txBox="1"/>
          <p:nvPr/>
        </p:nvSpPr>
        <p:spPr>
          <a:xfrm>
            <a:off x="6017874" y="3068436"/>
            <a:ext cx="195756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>
                <a:solidFill>
                  <a:srgbClr val="004AAD"/>
                </a:solidFill>
              </a:rPr>
              <a:t>What will be your first steps?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B0EBD18-3E34-B2AA-5AF7-D2FFC920DC9E}"/>
              </a:ext>
            </a:extLst>
          </p:cNvPr>
          <p:cNvSpPr txBox="1"/>
          <p:nvPr/>
        </p:nvSpPr>
        <p:spPr>
          <a:xfrm>
            <a:off x="6017874" y="4053880"/>
            <a:ext cx="3182570" cy="2616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100" b="1" dirty="0">
                <a:solidFill>
                  <a:srgbClr val="004AAD"/>
                </a:solidFill>
              </a:rPr>
              <a:t>What challenges do you imagine you will face? 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06A5054-3DF5-F327-B8A3-40D08BE49159}"/>
              </a:ext>
            </a:extLst>
          </p:cNvPr>
          <p:cNvSpPr txBox="1"/>
          <p:nvPr/>
        </p:nvSpPr>
        <p:spPr>
          <a:xfrm>
            <a:off x="6017873" y="5224833"/>
            <a:ext cx="306195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>
                <a:solidFill>
                  <a:srgbClr val="004AAD"/>
                </a:solidFill>
              </a:rPr>
              <a:t>What will help you overcome them?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81EE102-4238-1907-1562-72CAD9371FCB}"/>
              </a:ext>
            </a:extLst>
          </p:cNvPr>
          <p:cNvSpPr txBox="1"/>
          <p:nvPr/>
        </p:nvSpPr>
        <p:spPr>
          <a:xfrm>
            <a:off x="5936127" y="1621303"/>
            <a:ext cx="1845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2: Discussion</a:t>
            </a:r>
          </a:p>
        </p:txBody>
      </p:sp>
      <p:pic>
        <p:nvPicPr>
          <p:cNvPr id="78" name="Graphic 77" descr="Hourglass 60% outline">
            <a:extLst>
              <a:ext uri="{FF2B5EF4-FFF2-40B4-BE49-F238E27FC236}">
                <a16:creationId xmlns:a16="http://schemas.microsoft.com/office/drawing/2014/main" id="{1D8FF238-B822-2ED7-D709-3617ACD77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2986" y="1573873"/>
            <a:ext cx="516155" cy="516155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7A2EE304-7078-0193-E4DB-AA6485645EC6}"/>
              </a:ext>
            </a:extLst>
          </p:cNvPr>
          <p:cNvSpPr txBox="1"/>
          <p:nvPr/>
        </p:nvSpPr>
        <p:spPr>
          <a:xfrm>
            <a:off x="8366286" y="1693452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10 Minutes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AF770CD-E7D9-41A1-6AF0-AA944EC2D0A4}"/>
              </a:ext>
            </a:extLst>
          </p:cNvPr>
          <p:cNvSpPr/>
          <p:nvPr/>
        </p:nvSpPr>
        <p:spPr>
          <a:xfrm>
            <a:off x="6017874" y="2665479"/>
            <a:ext cx="3182570" cy="379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6FA0595-648A-AC60-058F-439E8EEA5931}"/>
              </a:ext>
            </a:extLst>
          </p:cNvPr>
          <p:cNvSpPr/>
          <p:nvPr/>
        </p:nvSpPr>
        <p:spPr>
          <a:xfrm>
            <a:off x="6017874" y="3347458"/>
            <a:ext cx="3182570" cy="706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CAF7ECB-5705-0FD1-BAEE-CDAAD7C97C90}"/>
              </a:ext>
            </a:extLst>
          </p:cNvPr>
          <p:cNvSpPr/>
          <p:nvPr/>
        </p:nvSpPr>
        <p:spPr>
          <a:xfrm>
            <a:off x="6017874" y="4349312"/>
            <a:ext cx="3182570" cy="8521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BB1E6A4-7069-5450-74F4-FE255F3289B4}"/>
              </a:ext>
            </a:extLst>
          </p:cNvPr>
          <p:cNvSpPr/>
          <p:nvPr/>
        </p:nvSpPr>
        <p:spPr>
          <a:xfrm>
            <a:off x="6017874" y="5519721"/>
            <a:ext cx="3182570" cy="8521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A black rectangular sign with blue and orange text&#10;&#10;Description automatically generated">
            <a:extLst>
              <a:ext uri="{FF2B5EF4-FFF2-40B4-BE49-F238E27FC236}">
                <a16:creationId xmlns:a16="http://schemas.microsoft.com/office/drawing/2014/main" id="{14270F64-D716-405B-787B-C54DDD285D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" y="465099"/>
            <a:ext cx="1215648" cy="7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A685FD-F52A-CAB7-941C-6C6E97F81E99}"/>
              </a:ext>
            </a:extLst>
          </p:cNvPr>
          <p:cNvSpPr txBox="1"/>
          <p:nvPr/>
        </p:nvSpPr>
        <p:spPr>
          <a:xfrm>
            <a:off x="3261666" y="6292483"/>
            <a:ext cx="6851648" cy="33393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Bef>
                <a:spcPts val="488"/>
              </a:spcBef>
            </a:pPr>
            <a:r>
              <a:rPr lang="en-GB" sz="1450" dirty="0">
                <a:solidFill>
                  <a:srgbClr val="004AAD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globalschoolsforum.org/all-hands-deck</a:t>
            </a:r>
            <a:endParaRPr lang="en-US">
              <a:solidFill>
                <a:srgbClr val="004AAD"/>
              </a:solidFill>
              <a:cs typeface="Calibri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3" name="Picture 12" descr="A logo for a company&#10;&#10;Description automatically generated">
            <a:extLst>
              <a:ext uri="{FF2B5EF4-FFF2-40B4-BE49-F238E27FC236}">
                <a16:creationId xmlns:a16="http://schemas.microsoft.com/office/drawing/2014/main" id="{3E3D438A-80DF-BD5C-D4ED-88CAE91A9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035" y="1179512"/>
            <a:ext cx="5624671" cy="449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2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5CE005-C905-6645-618D-ABA1A9C41BCB}"/>
              </a:ext>
            </a:extLst>
          </p:cNvPr>
          <p:cNvSpPr/>
          <p:nvPr/>
        </p:nvSpPr>
        <p:spPr>
          <a:xfrm>
            <a:off x="5729114" y="1507065"/>
            <a:ext cx="3747908" cy="499533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AF1968-572F-6B06-9BCA-927F63411877}"/>
              </a:ext>
            </a:extLst>
          </p:cNvPr>
          <p:cNvSpPr/>
          <p:nvPr/>
        </p:nvSpPr>
        <p:spPr>
          <a:xfrm>
            <a:off x="428978" y="1507066"/>
            <a:ext cx="5144914" cy="499533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F8953C9-E5F3-2DFF-E7B2-60001FF86479}"/>
              </a:ext>
            </a:extLst>
          </p:cNvPr>
          <p:cNvGrpSpPr/>
          <p:nvPr/>
        </p:nvGrpSpPr>
        <p:grpSpPr>
          <a:xfrm>
            <a:off x="538315" y="2243350"/>
            <a:ext cx="4912391" cy="4147821"/>
            <a:chOff x="538315" y="2223911"/>
            <a:chExt cx="3861555" cy="388065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080C979-8B1F-CFF7-0CA1-B7E1EA48BE55}"/>
                </a:ext>
              </a:extLst>
            </p:cNvPr>
            <p:cNvSpPr/>
            <p:nvPr/>
          </p:nvSpPr>
          <p:spPr>
            <a:xfrm>
              <a:off x="2511759" y="2223911"/>
              <a:ext cx="1888111" cy="19270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51B905C-C54B-CD8A-3465-CBF33CE79DE3}"/>
                </a:ext>
              </a:extLst>
            </p:cNvPr>
            <p:cNvSpPr/>
            <p:nvPr/>
          </p:nvSpPr>
          <p:spPr>
            <a:xfrm>
              <a:off x="2506720" y="4187028"/>
              <a:ext cx="1876666" cy="19146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D793706-3CF4-A178-27D0-CB439A06E27B}"/>
                </a:ext>
              </a:extLst>
            </p:cNvPr>
            <p:cNvSpPr/>
            <p:nvPr/>
          </p:nvSpPr>
          <p:spPr>
            <a:xfrm>
              <a:off x="538316" y="2241547"/>
              <a:ext cx="1927557" cy="18966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2CB6260-7E50-8D32-C788-63CE5E2610A8}"/>
                </a:ext>
              </a:extLst>
            </p:cNvPr>
            <p:cNvSpPr/>
            <p:nvPr/>
          </p:nvSpPr>
          <p:spPr>
            <a:xfrm>
              <a:off x="538315" y="4170617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Round Same-side Corner of Rectangle 4">
            <a:extLst>
              <a:ext uri="{FF2B5EF4-FFF2-40B4-BE49-F238E27FC236}">
                <a16:creationId xmlns:a16="http://schemas.microsoft.com/office/drawing/2014/main" id="{32646996-F498-B904-17C2-DF2EC201B655}"/>
              </a:ext>
            </a:extLst>
          </p:cNvPr>
          <p:cNvSpPr/>
          <p:nvPr/>
        </p:nvSpPr>
        <p:spPr>
          <a:xfrm rot="5400000">
            <a:off x="3171613" y="-1229079"/>
            <a:ext cx="686932" cy="4117625"/>
          </a:xfrm>
          <a:prstGeom prst="round2SameRect">
            <a:avLst>
              <a:gd name="adj1" fmla="val 26174"/>
              <a:gd name="adj2" fmla="val 0"/>
            </a:avLst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3A93-59A6-E4A5-35A6-F703974CCCCC}"/>
              </a:ext>
            </a:extLst>
          </p:cNvPr>
          <p:cNvSpPr txBox="1"/>
          <p:nvPr/>
        </p:nvSpPr>
        <p:spPr>
          <a:xfrm>
            <a:off x="1770945" y="495277"/>
            <a:ext cx="3375378" cy="646331"/>
          </a:xfrm>
          <a:prstGeom prst="rect">
            <a:avLst/>
          </a:prstGeom>
          <a:solidFill>
            <a:srgbClr val="004AAD"/>
          </a:solidFill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Worksheet 1: </a:t>
            </a:r>
          </a:p>
          <a:p>
            <a:r>
              <a:rPr lang="en-GB" b="1">
                <a:solidFill>
                  <a:schemeClr val="bg1"/>
                </a:solidFill>
              </a:rPr>
              <a:t>Setting your intentions</a:t>
            </a:r>
          </a:p>
        </p:txBody>
      </p:sp>
      <p:pic>
        <p:nvPicPr>
          <p:cNvPr id="12" name="Graphic 11" descr="Hourglass 60% outline">
            <a:extLst>
              <a:ext uri="{FF2B5EF4-FFF2-40B4-BE49-F238E27FC236}">
                <a16:creationId xmlns:a16="http://schemas.microsoft.com/office/drawing/2014/main" id="{BF32A567-994C-0B02-95C8-74C5BCD7C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02256" y="1585043"/>
            <a:ext cx="516155" cy="516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C85B61-C3B5-0F17-945D-D66062E93144}"/>
              </a:ext>
            </a:extLst>
          </p:cNvPr>
          <p:cNvSpPr txBox="1"/>
          <p:nvPr/>
        </p:nvSpPr>
        <p:spPr>
          <a:xfrm>
            <a:off x="4515556" y="1704622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10 Minutes</a:t>
            </a:r>
          </a:p>
        </p:txBody>
      </p:sp>
      <p:pic>
        <p:nvPicPr>
          <p:cNvPr id="14" name="Graphic 13" descr="Hourglass 60% outline">
            <a:extLst>
              <a:ext uri="{FF2B5EF4-FFF2-40B4-BE49-F238E27FC236}">
                <a16:creationId xmlns:a16="http://schemas.microsoft.com/office/drawing/2014/main" id="{C65C67E0-2923-D83B-BBE5-DAFBAD08D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3611" y="1585043"/>
            <a:ext cx="516155" cy="51615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8BA7FAC-5380-7DBA-273C-0D1301640228}"/>
              </a:ext>
            </a:extLst>
          </p:cNvPr>
          <p:cNvSpPr txBox="1"/>
          <p:nvPr/>
        </p:nvSpPr>
        <p:spPr>
          <a:xfrm>
            <a:off x="8446911" y="1704622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10 Minutes</a:t>
            </a:r>
          </a:p>
        </p:txBody>
      </p:sp>
      <p:pic>
        <p:nvPicPr>
          <p:cNvPr id="16" name="Graphic 15" descr="Kite outline">
            <a:extLst>
              <a:ext uri="{FF2B5EF4-FFF2-40B4-BE49-F238E27FC236}">
                <a16:creationId xmlns:a16="http://schemas.microsoft.com/office/drawing/2014/main" id="{0B322E1C-CF39-711F-0DAD-367171973E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3471" y="2297277"/>
            <a:ext cx="539042" cy="539042"/>
          </a:xfrm>
          <a:prstGeom prst="rect">
            <a:avLst/>
          </a:prstGeom>
        </p:spPr>
      </p:pic>
      <p:pic>
        <p:nvPicPr>
          <p:cNvPr id="17" name="Graphic 16" descr="Construction Barricade outline">
            <a:extLst>
              <a:ext uri="{FF2B5EF4-FFF2-40B4-BE49-F238E27FC236}">
                <a16:creationId xmlns:a16="http://schemas.microsoft.com/office/drawing/2014/main" id="{645CC521-2573-0013-3438-D37C705BDB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48788" y="2255083"/>
            <a:ext cx="623431" cy="623431"/>
          </a:xfrm>
          <a:prstGeom prst="rect">
            <a:avLst/>
          </a:prstGeom>
        </p:spPr>
      </p:pic>
      <p:pic>
        <p:nvPicPr>
          <p:cNvPr id="18" name="Graphic 17" descr="Sunrise outline">
            <a:extLst>
              <a:ext uri="{FF2B5EF4-FFF2-40B4-BE49-F238E27FC236}">
                <a16:creationId xmlns:a16="http://schemas.microsoft.com/office/drawing/2014/main" id="{CC9D636B-833C-5393-8782-16073441572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6499" y="4355214"/>
            <a:ext cx="556200" cy="556200"/>
          </a:xfrm>
          <a:prstGeom prst="rect">
            <a:avLst/>
          </a:prstGeom>
        </p:spPr>
      </p:pic>
      <p:pic>
        <p:nvPicPr>
          <p:cNvPr id="19" name="Graphic 18" descr="Shoe footprints outline">
            <a:extLst>
              <a:ext uri="{FF2B5EF4-FFF2-40B4-BE49-F238E27FC236}">
                <a16:creationId xmlns:a16="http://schemas.microsoft.com/office/drawing/2014/main" id="{FE373D30-B742-45E6-3182-F747406A738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17616" y="4330055"/>
            <a:ext cx="606518" cy="60651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4C49948-FEA4-5118-7DB9-761E351122F8}"/>
              </a:ext>
            </a:extLst>
          </p:cNvPr>
          <p:cNvSpPr txBox="1"/>
          <p:nvPr/>
        </p:nvSpPr>
        <p:spPr>
          <a:xfrm>
            <a:off x="1034978" y="2304230"/>
            <a:ext cx="1955494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450"/>
            <a:r>
              <a:rPr lang="en-GB" sz="1050" b="1"/>
              <a:t>What is your goal for fostering more productive engagement with government?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193BE4-E682-F583-40C1-3BAAFD2AA1C7}"/>
              </a:ext>
            </a:extLst>
          </p:cNvPr>
          <p:cNvSpPr txBox="1"/>
          <p:nvPr/>
        </p:nvSpPr>
        <p:spPr>
          <a:xfrm>
            <a:off x="3651335" y="2304230"/>
            <a:ext cx="185140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/>
            <a:r>
              <a:rPr lang="en-GB" sz="1050" b="1"/>
              <a:t>What challenges do you face in doing this?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BCE1FE-776D-0583-51AA-F27800BBB76F}"/>
              </a:ext>
            </a:extLst>
          </p:cNvPr>
          <p:cNvSpPr txBox="1"/>
          <p:nvPr/>
        </p:nvSpPr>
        <p:spPr>
          <a:xfrm>
            <a:off x="1077357" y="4395104"/>
            <a:ext cx="1624345" cy="415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/>
            <a:r>
              <a:rPr lang="en-GB" sz="1050" b="1"/>
              <a:t>What does an ideal future look like for you?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1B1B72-00D4-7153-82F6-1F7031F43ABE}"/>
              </a:ext>
            </a:extLst>
          </p:cNvPr>
          <p:cNvSpPr txBox="1"/>
          <p:nvPr/>
        </p:nvSpPr>
        <p:spPr>
          <a:xfrm>
            <a:off x="3651335" y="4395104"/>
            <a:ext cx="177840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/>
            <a:r>
              <a:rPr lang="en-GB" sz="1050" b="1"/>
              <a:t>How can this workshop support you in getting here?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FD058C-0CD2-5739-0C07-71A08417A3E0}"/>
              </a:ext>
            </a:extLst>
          </p:cNvPr>
          <p:cNvSpPr txBox="1"/>
          <p:nvPr/>
        </p:nvSpPr>
        <p:spPr>
          <a:xfrm>
            <a:off x="5802494" y="587609"/>
            <a:ext cx="3568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Use these boxes to chart what your intentions are for today. Keep your responses to come back to later. 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0D010E-7B44-163B-1FB5-A4C54C93EA81}"/>
              </a:ext>
            </a:extLst>
          </p:cNvPr>
          <p:cNvSpPr txBox="1"/>
          <p:nvPr/>
        </p:nvSpPr>
        <p:spPr>
          <a:xfrm>
            <a:off x="538315" y="1625669"/>
            <a:ext cx="3322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1: Where are you going, and how can this session help you get there?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66B8E9-D084-FD6C-5BDB-697ED4879913}"/>
              </a:ext>
            </a:extLst>
          </p:cNvPr>
          <p:cNvSpPr txBox="1"/>
          <p:nvPr/>
        </p:nvSpPr>
        <p:spPr>
          <a:xfrm>
            <a:off x="5802494" y="1639533"/>
            <a:ext cx="2136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2: Compare your notes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A095FB6-7A66-5B67-E068-BC3E58BB19AD}"/>
              </a:ext>
            </a:extLst>
          </p:cNvPr>
          <p:cNvGrpSpPr/>
          <p:nvPr/>
        </p:nvGrpSpPr>
        <p:grpSpPr>
          <a:xfrm>
            <a:off x="5862662" y="2220776"/>
            <a:ext cx="3446839" cy="4150957"/>
            <a:chOff x="538315" y="2223911"/>
            <a:chExt cx="1933952" cy="388065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444FE08-60F4-9B2E-4386-061B51ED5957}"/>
                </a:ext>
              </a:extLst>
            </p:cNvPr>
            <p:cNvSpPr/>
            <p:nvPr/>
          </p:nvSpPr>
          <p:spPr>
            <a:xfrm>
              <a:off x="538315" y="2223911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D66A60A-303D-7404-0B95-736E03224FA5}"/>
                </a:ext>
              </a:extLst>
            </p:cNvPr>
            <p:cNvSpPr/>
            <p:nvPr/>
          </p:nvSpPr>
          <p:spPr>
            <a:xfrm>
              <a:off x="538315" y="4170617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285873A5-9074-7BBA-3F8D-A06D867E7E25}"/>
              </a:ext>
            </a:extLst>
          </p:cNvPr>
          <p:cNvSpPr txBox="1"/>
          <p:nvPr/>
        </p:nvSpPr>
        <p:spPr>
          <a:xfrm>
            <a:off x="5874268" y="2252724"/>
            <a:ext cx="329231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/>
            <a:r>
              <a:rPr lang="en-GB" sz="1050" b="1"/>
              <a:t>Speaking to someone else in the group, what is similar about your intentions and the challenges you face?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A99D01-7A9B-AE8E-21B6-D6F62207FB39}"/>
              </a:ext>
            </a:extLst>
          </p:cNvPr>
          <p:cNvSpPr txBox="1"/>
          <p:nvPr/>
        </p:nvSpPr>
        <p:spPr>
          <a:xfrm>
            <a:off x="5858901" y="4310411"/>
            <a:ext cx="329231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/>
            <a:r>
              <a:rPr lang="en-GB" sz="1050" b="1"/>
              <a:t>What is different?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843E8C7-3DAA-2A20-8594-D6A630BCA836}"/>
              </a:ext>
            </a:extLst>
          </p:cNvPr>
          <p:cNvSpPr/>
          <p:nvPr/>
        </p:nvSpPr>
        <p:spPr>
          <a:xfrm>
            <a:off x="273756" y="152399"/>
            <a:ext cx="1354667" cy="13546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 descr="A black rectangular sign with blue and orange text&#10;&#10;Description automatically generated">
            <a:extLst>
              <a:ext uri="{FF2B5EF4-FFF2-40B4-BE49-F238E27FC236}">
                <a16:creationId xmlns:a16="http://schemas.microsoft.com/office/drawing/2014/main" id="{2DF193AB-5C02-8030-45DF-C8657F8DDB3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" y="465099"/>
            <a:ext cx="1215648" cy="7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6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AF1968-572F-6B06-9BCA-927F63411877}"/>
              </a:ext>
            </a:extLst>
          </p:cNvPr>
          <p:cNvSpPr/>
          <p:nvPr/>
        </p:nvSpPr>
        <p:spPr>
          <a:xfrm>
            <a:off x="428977" y="1507066"/>
            <a:ext cx="8938707" cy="499533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F8953C9-E5F3-2DFF-E7B2-60001FF86479}"/>
              </a:ext>
            </a:extLst>
          </p:cNvPr>
          <p:cNvGrpSpPr/>
          <p:nvPr/>
        </p:nvGrpSpPr>
        <p:grpSpPr>
          <a:xfrm>
            <a:off x="4342493" y="2329216"/>
            <a:ext cx="4721698" cy="3801461"/>
            <a:chOff x="538315" y="2223911"/>
            <a:chExt cx="3861555" cy="388065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D793706-3CF4-A178-27D0-CB439A06E27B}"/>
                </a:ext>
              </a:extLst>
            </p:cNvPr>
            <p:cNvSpPr/>
            <p:nvPr/>
          </p:nvSpPr>
          <p:spPr>
            <a:xfrm>
              <a:off x="538315" y="2223911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080C979-8B1F-CFF7-0CA1-B7E1EA48BE55}"/>
                </a:ext>
              </a:extLst>
            </p:cNvPr>
            <p:cNvSpPr/>
            <p:nvPr/>
          </p:nvSpPr>
          <p:spPr>
            <a:xfrm>
              <a:off x="2465918" y="2223911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2CB6260-7E50-8D32-C788-63CE5E2610A8}"/>
                </a:ext>
              </a:extLst>
            </p:cNvPr>
            <p:cNvSpPr/>
            <p:nvPr/>
          </p:nvSpPr>
          <p:spPr>
            <a:xfrm>
              <a:off x="538315" y="4170617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51B905C-C54B-CD8A-3465-CBF33CE79DE3}"/>
                </a:ext>
              </a:extLst>
            </p:cNvPr>
            <p:cNvSpPr/>
            <p:nvPr/>
          </p:nvSpPr>
          <p:spPr>
            <a:xfrm>
              <a:off x="2465918" y="4170617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Round Same-side Corner of Rectangle 4">
            <a:extLst>
              <a:ext uri="{FF2B5EF4-FFF2-40B4-BE49-F238E27FC236}">
                <a16:creationId xmlns:a16="http://schemas.microsoft.com/office/drawing/2014/main" id="{32646996-F498-B904-17C2-DF2EC201B655}"/>
              </a:ext>
            </a:extLst>
          </p:cNvPr>
          <p:cNvSpPr/>
          <p:nvPr/>
        </p:nvSpPr>
        <p:spPr>
          <a:xfrm rot="5400000">
            <a:off x="3249225" y="-1306691"/>
            <a:ext cx="686932" cy="4272849"/>
          </a:xfrm>
          <a:prstGeom prst="round2SameRect">
            <a:avLst>
              <a:gd name="adj1" fmla="val 26174"/>
              <a:gd name="adj2" fmla="val 0"/>
            </a:avLst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CC98FB-451D-B607-61F0-70BE89D6FCA3}"/>
              </a:ext>
            </a:extLst>
          </p:cNvPr>
          <p:cNvSpPr/>
          <p:nvPr/>
        </p:nvSpPr>
        <p:spPr>
          <a:xfrm>
            <a:off x="273756" y="152399"/>
            <a:ext cx="1354667" cy="13546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3A93-59A6-E4A5-35A6-F703974CCCCC}"/>
              </a:ext>
            </a:extLst>
          </p:cNvPr>
          <p:cNvSpPr txBox="1"/>
          <p:nvPr/>
        </p:nvSpPr>
        <p:spPr>
          <a:xfrm>
            <a:off x="1770945" y="495277"/>
            <a:ext cx="3958170" cy="646331"/>
          </a:xfrm>
          <a:prstGeom prst="rect">
            <a:avLst/>
          </a:prstGeom>
          <a:solidFill>
            <a:srgbClr val="004AAD"/>
          </a:solidFill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Worksheet 2a: Mapping Characteristics and Assets</a:t>
            </a:r>
          </a:p>
        </p:txBody>
      </p:sp>
      <p:pic>
        <p:nvPicPr>
          <p:cNvPr id="12" name="Graphic 11" descr="Hourglass 60% outline">
            <a:extLst>
              <a:ext uri="{FF2B5EF4-FFF2-40B4-BE49-F238E27FC236}">
                <a16:creationId xmlns:a16="http://schemas.microsoft.com/office/drawing/2014/main" id="{BF32A567-994C-0B02-95C8-74C5BCD7C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742" y="1629369"/>
            <a:ext cx="516155" cy="516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C85B61-C3B5-0F17-945D-D66062E93144}"/>
              </a:ext>
            </a:extLst>
          </p:cNvPr>
          <p:cNvSpPr txBox="1"/>
          <p:nvPr/>
        </p:nvSpPr>
        <p:spPr>
          <a:xfrm>
            <a:off x="8129042" y="1748948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30 Minutes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FD058C-0CD2-5739-0C07-71A08417A3E0}"/>
              </a:ext>
            </a:extLst>
          </p:cNvPr>
          <p:cNvSpPr txBox="1"/>
          <p:nvPr/>
        </p:nvSpPr>
        <p:spPr>
          <a:xfrm>
            <a:off x="5799402" y="508238"/>
            <a:ext cx="3568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Use the boxes below to chart your characteristics and assets. The questions on the reverse should guide your discussions.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0D010E-7B44-163B-1FB5-A4C54C93EA81}"/>
              </a:ext>
            </a:extLst>
          </p:cNvPr>
          <p:cNvSpPr txBox="1"/>
          <p:nvPr/>
        </p:nvSpPr>
        <p:spPr>
          <a:xfrm>
            <a:off x="538315" y="1625669"/>
            <a:ext cx="3322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1: What characteristics and assets will help you in your work?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DBEB7C-869D-6D55-8D4A-396BA6D7F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756701"/>
              </p:ext>
            </p:extLst>
          </p:nvPr>
        </p:nvGraphicFramePr>
        <p:xfrm>
          <a:off x="577737" y="2329216"/>
          <a:ext cx="3615996" cy="3801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137">
                  <a:extLst>
                    <a:ext uri="{9D8B030D-6E8A-4147-A177-3AD203B41FA5}">
                      <a16:colId xmlns:a16="http://schemas.microsoft.com/office/drawing/2014/main" val="1174833775"/>
                    </a:ext>
                  </a:extLst>
                </a:gridCol>
                <a:gridCol w="2716859">
                  <a:extLst>
                    <a:ext uri="{9D8B030D-6E8A-4147-A177-3AD203B41FA5}">
                      <a16:colId xmlns:a16="http://schemas.microsoft.com/office/drawing/2014/main" val="2826318623"/>
                    </a:ext>
                  </a:extLst>
                </a:gridCol>
              </a:tblGrid>
              <a:tr h="1882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effectLst/>
                        </a:rPr>
                        <a:t>Characteristics and Assets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582591"/>
                  </a:ext>
                </a:extLst>
              </a:tr>
              <a:tr h="881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rgbClr val="004AAD"/>
                          </a:solidFill>
                          <a:effectLst/>
                        </a:rPr>
                        <a:t>Commitment</a:t>
                      </a:r>
                      <a:endParaRPr lang="en-GB" sz="1050" dirty="0">
                        <a:solidFill>
                          <a:srgbClr val="004A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effectLst/>
                        </a:rPr>
                        <a:t>Change is fostered by commitment. This can be achieved by local organisations with deep roots, or outside organisations willing to make long term commitments.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996211"/>
                  </a:ext>
                </a:extLst>
              </a:tr>
              <a:tr h="950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rgbClr val="004AAD"/>
                          </a:solidFill>
                          <a:effectLst/>
                        </a:rPr>
                        <a:t>Alignment</a:t>
                      </a:r>
                      <a:endParaRPr lang="en-GB" sz="1050" dirty="0">
                        <a:solidFill>
                          <a:srgbClr val="004A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effectLst/>
                        </a:rPr>
                        <a:t>This means alignment within an organisation, in terms of having a clearly defined, consistent message, as well as alignment with government priorities and policies.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46585"/>
                  </a:ext>
                </a:extLst>
              </a:tr>
              <a:tr h="907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rgbClr val="004AAD"/>
                          </a:solidFill>
                          <a:effectLst/>
                        </a:rPr>
                        <a:t>Technical Capability</a:t>
                      </a:r>
                      <a:endParaRPr lang="en-GB" sz="1050" dirty="0">
                        <a:solidFill>
                          <a:srgbClr val="004A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effectLst/>
                        </a:rPr>
                        <a:t>As an organisation, having a specific and clearly defined technical niche is an asset for building collaboration and credibility.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12585"/>
                  </a:ext>
                </a:extLst>
              </a:tr>
              <a:tr h="87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rgbClr val="004AAD"/>
                          </a:solidFill>
                          <a:effectLst/>
                        </a:rPr>
                        <a:t>Skilful Leadership</a:t>
                      </a:r>
                      <a:endParaRPr lang="en-GB" sz="1050" dirty="0">
                        <a:solidFill>
                          <a:srgbClr val="004A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effectLst/>
                        </a:rPr>
                        <a:t>Change is often driven by skilful individual leadership within organisations which can drive and shape agendas and build relationships.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366384"/>
                  </a:ext>
                </a:extLst>
              </a:tr>
            </a:tbl>
          </a:graphicData>
        </a:graphic>
      </p:graphicFrame>
      <p:pic>
        <p:nvPicPr>
          <p:cNvPr id="10" name="Graphic 656886916" descr="Tree With Roots outline">
            <a:extLst>
              <a:ext uri="{FF2B5EF4-FFF2-40B4-BE49-F238E27FC236}">
                <a16:creationId xmlns:a16="http://schemas.microsoft.com/office/drawing/2014/main" id="{0B46F27A-265D-285F-1200-39B53FA278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5919" y="2764236"/>
            <a:ext cx="496168" cy="496168"/>
          </a:xfrm>
          <a:prstGeom prst="rect">
            <a:avLst/>
          </a:prstGeom>
        </p:spPr>
      </p:pic>
      <p:pic>
        <p:nvPicPr>
          <p:cNvPr id="11" name="Graphic 1331021586" descr="Handshake outline">
            <a:extLst>
              <a:ext uri="{FF2B5EF4-FFF2-40B4-BE49-F238E27FC236}">
                <a16:creationId xmlns:a16="http://schemas.microsoft.com/office/drawing/2014/main" id="{F02BF5C7-2AB8-0231-D327-34EA05BF31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9359" y="3620218"/>
            <a:ext cx="496168" cy="496168"/>
          </a:xfrm>
          <a:prstGeom prst="rect">
            <a:avLst/>
          </a:prstGeom>
        </p:spPr>
      </p:pic>
      <p:pic>
        <p:nvPicPr>
          <p:cNvPr id="25" name="Graphic 1091102075" descr="Lightbulb and gear outline">
            <a:extLst>
              <a:ext uri="{FF2B5EF4-FFF2-40B4-BE49-F238E27FC236}">
                <a16:creationId xmlns:a16="http://schemas.microsoft.com/office/drawing/2014/main" id="{01669679-E70B-F7D2-8499-9CA6768B0F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5919" y="4706786"/>
            <a:ext cx="483049" cy="483048"/>
          </a:xfrm>
          <a:prstGeom prst="rect">
            <a:avLst/>
          </a:prstGeom>
        </p:spPr>
      </p:pic>
      <p:pic>
        <p:nvPicPr>
          <p:cNvPr id="27" name="Graphic 2009617159" descr="Group brainstorm outline">
            <a:extLst>
              <a:ext uri="{FF2B5EF4-FFF2-40B4-BE49-F238E27FC236}">
                <a16:creationId xmlns:a16="http://schemas.microsoft.com/office/drawing/2014/main" id="{7A230668-97E9-EBAA-7BEB-5C3F3B3C39A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5363" y="5609304"/>
            <a:ext cx="483049" cy="483049"/>
          </a:xfrm>
          <a:prstGeom prst="rect">
            <a:avLst/>
          </a:prstGeom>
        </p:spPr>
      </p:pic>
      <p:pic>
        <p:nvPicPr>
          <p:cNvPr id="29" name="Graphic 656886916" descr="Tree With Roots outline">
            <a:extLst>
              <a:ext uri="{FF2B5EF4-FFF2-40B4-BE49-F238E27FC236}">
                <a16:creationId xmlns:a16="http://schemas.microsoft.com/office/drawing/2014/main" id="{AA75DBB6-355C-9BF3-8D83-CA510169C1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7101" y="2415249"/>
            <a:ext cx="496168" cy="496168"/>
          </a:xfrm>
          <a:prstGeom prst="rect">
            <a:avLst/>
          </a:prstGeom>
        </p:spPr>
      </p:pic>
      <p:pic>
        <p:nvPicPr>
          <p:cNvPr id="31" name="Graphic 1331021586" descr="Handshake outline">
            <a:extLst>
              <a:ext uri="{FF2B5EF4-FFF2-40B4-BE49-F238E27FC236}">
                <a16:creationId xmlns:a16="http://schemas.microsoft.com/office/drawing/2014/main" id="{4B1AF1D1-E008-2D42-A0CA-4F5A023712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51832" y="2415249"/>
            <a:ext cx="496168" cy="496168"/>
          </a:xfrm>
          <a:prstGeom prst="rect">
            <a:avLst/>
          </a:prstGeom>
        </p:spPr>
      </p:pic>
      <p:pic>
        <p:nvPicPr>
          <p:cNvPr id="38" name="Graphic 1091102075" descr="Lightbulb and gear outline">
            <a:extLst>
              <a:ext uri="{FF2B5EF4-FFF2-40B4-BE49-F238E27FC236}">
                <a16:creationId xmlns:a16="http://schemas.microsoft.com/office/drawing/2014/main" id="{4A18451A-812A-8C5B-0ED0-4EFA705666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93660" y="4276394"/>
            <a:ext cx="483049" cy="483048"/>
          </a:xfrm>
          <a:prstGeom prst="rect">
            <a:avLst/>
          </a:prstGeom>
        </p:spPr>
      </p:pic>
      <p:pic>
        <p:nvPicPr>
          <p:cNvPr id="40" name="Graphic 2009617159" descr="Group brainstorm outline">
            <a:extLst>
              <a:ext uri="{FF2B5EF4-FFF2-40B4-BE49-F238E27FC236}">
                <a16:creationId xmlns:a16="http://schemas.microsoft.com/office/drawing/2014/main" id="{99CC8FCC-0167-EAD5-11B4-F5EE619ED70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54066" y="4276393"/>
            <a:ext cx="483049" cy="483049"/>
          </a:xfrm>
          <a:prstGeom prst="rect">
            <a:avLst/>
          </a:prstGeom>
        </p:spPr>
      </p:pic>
      <p:pic>
        <p:nvPicPr>
          <p:cNvPr id="14" name="Picture 13" descr="A black rectangular sign with blue and orange text&#10;&#10;Description automatically generated">
            <a:extLst>
              <a:ext uri="{FF2B5EF4-FFF2-40B4-BE49-F238E27FC236}">
                <a16:creationId xmlns:a16="http://schemas.microsoft.com/office/drawing/2014/main" id="{19626124-B3B0-E909-077F-63F3E1F277C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" y="465099"/>
            <a:ext cx="1215648" cy="7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7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AF1968-572F-6B06-9BCA-927F63411877}"/>
              </a:ext>
            </a:extLst>
          </p:cNvPr>
          <p:cNvSpPr/>
          <p:nvPr/>
        </p:nvSpPr>
        <p:spPr>
          <a:xfrm>
            <a:off x="485422" y="617648"/>
            <a:ext cx="8938707" cy="590660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Graphic 11" descr="Hourglass 60% outline">
            <a:extLst>
              <a:ext uri="{FF2B5EF4-FFF2-40B4-BE49-F238E27FC236}">
                <a16:creationId xmlns:a16="http://schemas.microsoft.com/office/drawing/2014/main" id="{BF32A567-994C-0B02-95C8-74C5BCD7C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5774" y="811786"/>
            <a:ext cx="516155" cy="516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C85B61-C3B5-0F17-945D-D66062E93144}"/>
              </a:ext>
            </a:extLst>
          </p:cNvPr>
          <p:cNvSpPr txBox="1"/>
          <p:nvPr/>
        </p:nvSpPr>
        <p:spPr>
          <a:xfrm>
            <a:off x="8185487" y="931363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10 Minutes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0D010E-7B44-163B-1FB5-A4C54C93EA81}"/>
              </a:ext>
            </a:extLst>
          </p:cNvPr>
          <p:cNvSpPr txBox="1"/>
          <p:nvPr/>
        </p:nvSpPr>
        <p:spPr>
          <a:xfrm>
            <a:off x="594760" y="839031"/>
            <a:ext cx="3322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2: Where are your strengths? What would you like to strengthen?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9FDFDF2-5D76-ECE6-D48B-D33344CD12D7}"/>
              </a:ext>
            </a:extLst>
          </p:cNvPr>
          <p:cNvGrpSpPr/>
          <p:nvPr/>
        </p:nvGrpSpPr>
        <p:grpSpPr>
          <a:xfrm>
            <a:off x="594760" y="1522078"/>
            <a:ext cx="8525876" cy="4855782"/>
            <a:chOff x="4342493" y="4236193"/>
            <a:chExt cx="4721698" cy="189448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C42F3E2-6BB3-AC38-612D-3392CD2D5C39}"/>
                </a:ext>
              </a:extLst>
            </p:cNvPr>
            <p:cNvSpPr/>
            <p:nvPr/>
          </p:nvSpPr>
          <p:spPr>
            <a:xfrm>
              <a:off x="4342493" y="4236193"/>
              <a:ext cx="2364731" cy="18944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509A07-2CDC-3BC1-CD83-737F7BD3B9AA}"/>
                </a:ext>
              </a:extLst>
            </p:cNvPr>
            <p:cNvSpPr/>
            <p:nvPr/>
          </p:nvSpPr>
          <p:spPr>
            <a:xfrm>
              <a:off x="6699460" y="4236193"/>
              <a:ext cx="2364731" cy="18944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3BC58EA-DFEA-9BD8-45F3-26C6D04CE2F4}"/>
              </a:ext>
            </a:extLst>
          </p:cNvPr>
          <p:cNvSpPr txBox="1"/>
          <p:nvPr/>
        </p:nvSpPr>
        <p:spPr>
          <a:xfrm>
            <a:off x="594760" y="1522078"/>
            <a:ext cx="425592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dirty="0"/>
              <a:t>Looking at your characteristics and assets, which of the four areas do you think is strongest for you? How will this help you in your work? </a:t>
            </a:r>
            <a:endParaRPr lang="en-GB" sz="1200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6C5709-E1C6-FB15-E95B-2A0725B9EE90}"/>
              </a:ext>
            </a:extLst>
          </p:cNvPr>
          <p:cNvSpPr txBox="1"/>
          <p:nvPr/>
        </p:nvSpPr>
        <p:spPr>
          <a:xfrm>
            <a:off x="4864708" y="1522077"/>
            <a:ext cx="425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Which area do you think you could improve upon? How would you plan to do this? </a:t>
            </a:r>
          </a:p>
        </p:txBody>
      </p:sp>
    </p:spTree>
    <p:extLst>
      <p:ext uri="{BB962C8B-B14F-4D97-AF65-F5344CB8AC3E}">
        <p14:creationId xmlns:p14="http://schemas.microsoft.com/office/powerpoint/2010/main" val="321280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AF1968-572F-6B06-9BCA-927F63411877}"/>
              </a:ext>
            </a:extLst>
          </p:cNvPr>
          <p:cNvSpPr/>
          <p:nvPr/>
        </p:nvSpPr>
        <p:spPr>
          <a:xfrm>
            <a:off x="428977" y="1507066"/>
            <a:ext cx="8938707" cy="499533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F8953C9-E5F3-2DFF-E7B2-60001FF86479}"/>
              </a:ext>
            </a:extLst>
          </p:cNvPr>
          <p:cNvGrpSpPr/>
          <p:nvPr/>
        </p:nvGrpSpPr>
        <p:grpSpPr>
          <a:xfrm>
            <a:off x="4342493" y="2329216"/>
            <a:ext cx="4721698" cy="3801461"/>
            <a:chOff x="538315" y="2223911"/>
            <a:chExt cx="3861555" cy="388065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D793706-3CF4-A178-27D0-CB439A06E27B}"/>
                </a:ext>
              </a:extLst>
            </p:cNvPr>
            <p:cNvSpPr/>
            <p:nvPr/>
          </p:nvSpPr>
          <p:spPr>
            <a:xfrm>
              <a:off x="538315" y="2223911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080C979-8B1F-CFF7-0CA1-B7E1EA48BE55}"/>
                </a:ext>
              </a:extLst>
            </p:cNvPr>
            <p:cNvSpPr/>
            <p:nvPr/>
          </p:nvSpPr>
          <p:spPr>
            <a:xfrm>
              <a:off x="2465918" y="2223911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2CB6260-7E50-8D32-C788-63CE5E2610A8}"/>
                </a:ext>
              </a:extLst>
            </p:cNvPr>
            <p:cNvSpPr/>
            <p:nvPr/>
          </p:nvSpPr>
          <p:spPr>
            <a:xfrm>
              <a:off x="538315" y="4170617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51B905C-C54B-CD8A-3465-CBF33CE79DE3}"/>
                </a:ext>
              </a:extLst>
            </p:cNvPr>
            <p:cNvSpPr/>
            <p:nvPr/>
          </p:nvSpPr>
          <p:spPr>
            <a:xfrm>
              <a:off x="2465918" y="4170617"/>
              <a:ext cx="1933952" cy="1933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Round Same-side Corner of Rectangle 4">
            <a:extLst>
              <a:ext uri="{FF2B5EF4-FFF2-40B4-BE49-F238E27FC236}">
                <a16:creationId xmlns:a16="http://schemas.microsoft.com/office/drawing/2014/main" id="{32646996-F498-B904-17C2-DF2EC201B655}"/>
              </a:ext>
            </a:extLst>
          </p:cNvPr>
          <p:cNvSpPr/>
          <p:nvPr/>
        </p:nvSpPr>
        <p:spPr>
          <a:xfrm rot="5400000">
            <a:off x="3249225" y="-1306691"/>
            <a:ext cx="686932" cy="4272849"/>
          </a:xfrm>
          <a:prstGeom prst="round2SameRect">
            <a:avLst>
              <a:gd name="adj1" fmla="val 26174"/>
              <a:gd name="adj2" fmla="val 0"/>
            </a:avLst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CC98FB-451D-B607-61F0-70BE89D6FCA3}"/>
              </a:ext>
            </a:extLst>
          </p:cNvPr>
          <p:cNvSpPr/>
          <p:nvPr/>
        </p:nvSpPr>
        <p:spPr>
          <a:xfrm>
            <a:off x="273756" y="152399"/>
            <a:ext cx="1354667" cy="13546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3A93-59A6-E4A5-35A6-F703974CCCCC}"/>
              </a:ext>
            </a:extLst>
          </p:cNvPr>
          <p:cNvSpPr txBox="1"/>
          <p:nvPr/>
        </p:nvSpPr>
        <p:spPr>
          <a:xfrm>
            <a:off x="1770945" y="495277"/>
            <a:ext cx="3958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Worksheet 2b: Mapping Opportunities</a:t>
            </a:r>
          </a:p>
        </p:txBody>
      </p:sp>
      <p:pic>
        <p:nvPicPr>
          <p:cNvPr id="12" name="Graphic 11" descr="Hourglass 60% outline">
            <a:extLst>
              <a:ext uri="{FF2B5EF4-FFF2-40B4-BE49-F238E27FC236}">
                <a16:creationId xmlns:a16="http://schemas.microsoft.com/office/drawing/2014/main" id="{BF32A567-994C-0B02-95C8-74C5BCD7C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742" y="1629369"/>
            <a:ext cx="516155" cy="516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C85B61-C3B5-0F17-945D-D66062E93144}"/>
              </a:ext>
            </a:extLst>
          </p:cNvPr>
          <p:cNvSpPr txBox="1"/>
          <p:nvPr/>
        </p:nvSpPr>
        <p:spPr>
          <a:xfrm>
            <a:off x="8129042" y="1748948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20 Minutes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0D010E-7B44-163B-1FB5-A4C54C93EA81}"/>
              </a:ext>
            </a:extLst>
          </p:cNvPr>
          <p:cNvSpPr txBox="1"/>
          <p:nvPr/>
        </p:nvSpPr>
        <p:spPr>
          <a:xfrm>
            <a:off x="538315" y="1625669"/>
            <a:ext cx="3322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1: What opportunities exist in your context to support your work?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DBEB7C-869D-6D55-8D4A-396BA6D7F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9051"/>
              </p:ext>
            </p:extLst>
          </p:nvPr>
        </p:nvGraphicFramePr>
        <p:xfrm>
          <a:off x="577737" y="2329216"/>
          <a:ext cx="3615996" cy="3801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2707">
                  <a:extLst>
                    <a:ext uri="{9D8B030D-6E8A-4147-A177-3AD203B41FA5}">
                      <a16:colId xmlns:a16="http://schemas.microsoft.com/office/drawing/2014/main" val="1174833775"/>
                    </a:ext>
                  </a:extLst>
                </a:gridCol>
                <a:gridCol w="2613289">
                  <a:extLst>
                    <a:ext uri="{9D8B030D-6E8A-4147-A177-3AD203B41FA5}">
                      <a16:colId xmlns:a16="http://schemas.microsoft.com/office/drawing/2014/main" val="2826318623"/>
                    </a:ext>
                  </a:extLst>
                </a:gridCol>
              </a:tblGrid>
              <a:tr h="1882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</a:rPr>
                        <a:t>Opportunities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582591"/>
                  </a:ext>
                </a:extLst>
              </a:tr>
              <a:tr h="881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b="1">
                          <a:solidFill>
                            <a:srgbClr val="004AAD"/>
                          </a:solidFill>
                          <a:effectLst/>
                        </a:rPr>
                        <a:t>Timing</a:t>
                      </a:r>
                      <a:endParaRPr lang="en-GB" sz="1050" b="1">
                        <a:solidFill>
                          <a:srgbClr val="004A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</a:rPr>
                        <a:t>Change takes time, and enacting change relies on patience to wait for change, trust to persist with activities, and opportunism to act when opportunities arise. 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996211"/>
                  </a:ext>
                </a:extLst>
              </a:tr>
              <a:tr h="950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b="1">
                          <a:solidFill>
                            <a:srgbClr val="004AAD"/>
                          </a:solidFill>
                          <a:effectLst/>
                        </a:rPr>
                        <a:t>Policy Windows</a:t>
                      </a:r>
                      <a:endParaRPr lang="en-GB" sz="1050" b="1">
                        <a:solidFill>
                          <a:srgbClr val="004A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</a:rPr>
                        <a:t>Opportunities for change can arise suddenly from changes in policy. Whether these arise from long advocacy processes, or shifts in political landscape, they create an opportunity for change. 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46585"/>
                  </a:ext>
                </a:extLst>
              </a:tr>
              <a:tr h="907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b="1">
                          <a:solidFill>
                            <a:srgbClr val="004AAD"/>
                          </a:solidFill>
                          <a:effectLst/>
                        </a:rPr>
                        <a:t>Political &amp; Social Context</a:t>
                      </a:r>
                      <a:endParaRPr lang="en-GB" sz="1050" b="1">
                        <a:solidFill>
                          <a:srgbClr val="004A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</a:rPr>
                        <a:t>Education is an important public issue. Understanding the public’s view of the issue, and how this relates to the political position can build understanding of opportunities. 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12585"/>
                  </a:ext>
                </a:extLst>
              </a:tr>
              <a:tr h="87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b="1">
                          <a:solidFill>
                            <a:srgbClr val="004AAD"/>
                          </a:solidFill>
                          <a:effectLst/>
                        </a:rPr>
                        <a:t>Ecosystems</a:t>
                      </a:r>
                      <a:endParaRPr lang="en-GB" sz="1050" b="1">
                        <a:solidFill>
                          <a:srgbClr val="004A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</a:rPr>
                        <a:t>Who else is working around you? The presence of other aligned actors with complimentary skills can create an opportunity for collaboration and change. 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218" marR="602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366384"/>
                  </a:ext>
                </a:extLst>
              </a:tr>
            </a:tbl>
          </a:graphicData>
        </a:graphic>
      </p:graphicFrame>
      <p:pic>
        <p:nvPicPr>
          <p:cNvPr id="2" name="Graphic 1675263194" descr="Watch outline">
            <a:extLst>
              <a:ext uri="{FF2B5EF4-FFF2-40B4-BE49-F238E27FC236}">
                <a16:creationId xmlns:a16="http://schemas.microsoft.com/office/drawing/2014/main" id="{EAC3871C-397D-3248-3ACA-EF790EE6E6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8353" y="2776241"/>
            <a:ext cx="523482" cy="523481"/>
          </a:xfrm>
          <a:prstGeom prst="rect">
            <a:avLst/>
          </a:prstGeom>
        </p:spPr>
      </p:pic>
      <p:pic>
        <p:nvPicPr>
          <p:cNvPr id="9" name="Graphic 2068299512" descr="Plane Window outline">
            <a:extLst>
              <a:ext uri="{FF2B5EF4-FFF2-40B4-BE49-F238E27FC236}">
                <a16:creationId xmlns:a16="http://schemas.microsoft.com/office/drawing/2014/main" id="{8F3353E9-BF41-FD71-4105-7D950D2E04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8353" y="3682403"/>
            <a:ext cx="523482" cy="523481"/>
          </a:xfrm>
          <a:prstGeom prst="rect">
            <a:avLst/>
          </a:prstGeom>
        </p:spPr>
      </p:pic>
      <p:pic>
        <p:nvPicPr>
          <p:cNvPr id="14" name="Graphic 1673975287" descr="Anger Symbol outline">
            <a:extLst>
              <a:ext uri="{FF2B5EF4-FFF2-40B4-BE49-F238E27FC236}">
                <a16:creationId xmlns:a16="http://schemas.microsoft.com/office/drawing/2014/main" id="{B2FC8B0A-6AA2-31E4-3A3F-A8B3ABC54E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8981" y="4709571"/>
            <a:ext cx="502227" cy="502227"/>
          </a:xfrm>
          <a:prstGeom prst="rect">
            <a:avLst/>
          </a:prstGeom>
        </p:spPr>
      </p:pic>
      <p:pic>
        <p:nvPicPr>
          <p:cNvPr id="15" name="Graphic 299607715" descr="Connections outline">
            <a:extLst>
              <a:ext uri="{FF2B5EF4-FFF2-40B4-BE49-F238E27FC236}">
                <a16:creationId xmlns:a16="http://schemas.microsoft.com/office/drawing/2014/main" id="{E9B42B0F-058E-4C35-E6DB-0B99A6FF71D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2244" y="5545664"/>
            <a:ext cx="501177" cy="501177"/>
          </a:xfrm>
          <a:prstGeom prst="rect">
            <a:avLst/>
          </a:prstGeom>
        </p:spPr>
      </p:pic>
      <p:pic>
        <p:nvPicPr>
          <p:cNvPr id="16" name="Graphic 1675263194" descr="Watch outline">
            <a:extLst>
              <a:ext uri="{FF2B5EF4-FFF2-40B4-BE49-F238E27FC236}">
                <a16:creationId xmlns:a16="http://schemas.microsoft.com/office/drawing/2014/main" id="{129D83E3-74A6-6B6A-262B-8F31184128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3418" y="2397738"/>
            <a:ext cx="523482" cy="523481"/>
          </a:xfrm>
          <a:prstGeom prst="rect">
            <a:avLst/>
          </a:prstGeom>
        </p:spPr>
      </p:pic>
      <p:pic>
        <p:nvPicPr>
          <p:cNvPr id="17" name="Graphic 2068299512" descr="Plane Window outline">
            <a:extLst>
              <a:ext uri="{FF2B5EF4-FFF2-40B4-BE49-F238E27FC236}">
                <a16:creationId xmlns:a16="http://schemas.microsoft.com/office/drawing/2014/main" id="{FCD43E83-D4C3-5902-F390-79BBF19022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80385" y="2376462"/>
            <a:ext cx="523482" cy="523481"/>
          </a:xfrm>
          <a:prstGeom prst="rect">
            <a:avLst/>
          </a:prstGeom>
        </p:spPr>
      </p:pic>
      <p:pic>
        <p:nvPicPr>
          <p:cNvPr id="18" name="Graphic 1673975287" descr="Anger Symbol outline">
            <a:extLst>
              <a:ext uri="{FF2B5EF4-FFF2-40B4-BE49-F238E27FC236}">
                <a16:creationId xmlns:a16="http://schemas.microsoft.com/office/drawing/2014/main" id="{9C11784C-4851-4A59-CB85-15FBA385EE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34045" y="4256841"/>
            <a:ext cx="502227" cy="502227"/>
          </a:xfrm>
          <a:prstGeom prst="rect">
            <a:avLst/>
          </a:prstGeom>
        </p:spPr>
      </p:pic>
      <p:pic>
        <p:nvPicPr>
          <p:cNvPr id="19" name="Graphic 299607715" descr="Connections outline">
            <a:extLst>
              <a:ext uri="{FF2B5EF4-FFF2-40B4-BE49-F238E27FC236}">
                <a16:creationId xmlns:a16="http://schemas.microsoft.com/office/drawing/2014/main" id="{87F3ACF1-DC3F-8E19-51C0-85AF964F88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61665" y="4254610"/>
            <a:ext cx="501177" cy="50117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EF5D166-71A3-3440-6D2D-3F0F53222551}"/>
              </a:ext>
            </a:extLst>
          </p:cNvPr>
          <p:cNvSpPr txBox="1"/>
          <p:nvPr/>
        </p:nvSpPr>
        <p:spPr>
          <a:xfrm>
            <a:off x="5799402" y="508238"/>
            <a:ext cx="3568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Use the boxes below to chart the opportunities around you. The questions on the reverse should guide your discussions.</a:t>
            </a:r>
          </a:p>
        </p:txBody>
      </p:sp>
      <p:pic>
        <p:nvPicPr>
          <p:cNvPr id="28" name="Picture 27" descr="A black rectangular sign with blue and orange text&#10;&#10;Description automatically generated">
            <a:extLst>
              <a:ext uri="{FF2B5EF4-FFF2-40B4-BE49-F238E27FC236}">
                <a16:creationId xmlns:a16="http://schemas.microsoft.com/office/drawing/2014/main" id="{B3F89820-B59D-8513-6D2B-935B0937AE0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" y="465099"/>
            <a:ext cx="1215648" cy="7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5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AF1968-572F-6B06-9BCA-927F63411877}"/>
              </a:ext>
            </a:extLst>
          </p:cNvPr>
          <p:cNvSpPr/>
          <p:nvPr/>
        </p:nvSpPr>
        <p:spPr>
          <a:xfrm>
            <a:off x="485422" y="617648"/>
            <a:ext cx="8938707" cy="590660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Graphic 11" descr="Hourglass 60% outline">
            <a:extLst>
              <a:ext uri="{FF2B5EF4-FFF2-40B4-BE49-F238E27FC236}">
                <a16:creationId xmlns:a16="http://schemas.microsoft.com/office/drawing/2014/main" id="{BF32A567-994C-0B02-95C8-74C5BCD7C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5774" y="811786"/>
            <a:ext cx="516155" cy="516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C85B61-C3B5-0F17-945D-D66062E93144}"/>
              </a:ext>
            </a:extLst>
          </p:cNvPr>
          <p:cNvSpPr txBox="1"/>
          <p:nvPr/>
        </p:nvSpPr>
        <p:spPr>
          <a:xfrm>
            <a:off x="8185487" y="931363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10 Minutes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0D010E-7B44-163B-1FB5-A4C54C93EA81}"/>
              </a:ext>
            </a:extLst>
          </p:cNvPr>
          <p:cNvSpPr txBox="1"/>
          <p:nvPr/>
        </p:nvSpPr>
        <p:spPr>
          <a:xfrm>
            <a:off x="594760" y="839031"/>
            <a:ext cx="3322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2: Where are your strengths? What would you like to strengthen?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42F3E2-6BB3-AC38-612D-3392CD2D5C39}"/>
              </a:ext>
            </a:extLst>
          </p:cNvPr>
          <p:cNvSpPr/>
          <p:nvPr/>
        </p:nvSpPr>
        <p:spPr>
          <a:xfrm>
            <a:off x="594760" y="1522078"/>
            <a:ext cx="8628262" cy="4855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C58EA-DFEA-9BD8-45F3-26C6D04CE2F4}"/>
              </a:ext>
            </a:extLst>
          </p:cNvPr>
          <p:cNvSpPr txBox="1"/>
          <p:nvPr/>
        </p:nvSpPr>
        <p:spPr>
          <a:xfrm>
            <a:off x="652963" y="1588733"/>
            <a:ext cx="425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In which of the areas discussed do you see an opportunity for change? How could you take advantage of this opportunity? </a:t>
            </a:r>
          </a:p>
        </p:txBody>
      </p:sp>
    </p:spTree>
    <p:extLst>
      <p:ext uri="{BB962C8B-B14F-4D97-AF65-F5344CB8AC3E}">
        <p14:creationId xmlns:p14="http://schemas.microsoft.com/office/powerpoint/2010/main" val="240745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AF1968-572F-6B06-9BCA-927F63411877}"/>
              </a:ext>
            </a:extLst>
          </p:cNvPr>
          <p:cNvSpPr/>
          <p:nvPr/>
        </p:nvSpPr>
        <p:spPr>
          <a:xfrm>
            <a:off x="428978" y="1507066"/>
            <a:ext cx="5300138" cy="499533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 Same-side Corner of Rectangle 4">
            <a:extLst>
              <a:ext uri="{FF2B5EF4-FFF2-40B4-BE49-F238E27FC236}">
                <a16:creationId xmlns:a16="http://schemas.microsoft.com/office/drawing/2014/main" id="{32646996-F498-B904-17C2-DF2EC201B655}"/>
              </a:ext>
            </a:extLst>
          </p:cNvPr>
          <p:cNvSpPr/>
          <p:nvPr/>
        </p:nvSpPr>
        <p:spPr>
          <a:xfrm rot="5400000">
            <a:off x="3249225" y="-1306691"/>
            <a:ext cx="686932" cy="4272849"/>
          </a:xfrm>
          <a:prstGeom prst="round2SameRect">
            <a:avLst>
              <a:gd name="adj1" fmla="val 26174"/>
              <a:gd name="adj2" fmla="val 0"/>
            </a:avLst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CC98FB-451D-B607-61F0-70BE89D6FCA3}"/>
              </a:ext>
            </a:extLst>
          </p:cNvPr>
          <p:cNvSpPr/>
          <p:nvPr/>
        </p:nvSpPr>
        <p:spPr>
          <a:xfrm>
            <a:off x="273756" y="152399"/>
            <a:ext cx="1354667" cy="13546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3A93-59A6-E4A5-35A6-F703974CCCCC}"/>
              </a:ext>
            </a:extLst>
          </p:cNvPr>
          <p:cNvSpPr txBox="1"/>
          <p:nvPr/>
        </p:nvSpPr>
        <p:spPr>
          <a:xfrm>
            <a:off x="1770945" y="495277"/>
            <a:ext cx="3958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Worksheet 3: Activity Checklists</a:t>
            </a:r>
          </a:p>
        </p:txBody>
      </p:sp>
      <p:pic>
        <p:nvPicPr>
          <p:cNvPr id="12" name="Graphic 11" descr="Hourglass 60% outline">
            <a:extLst>
              <a:ext uri="{FF2B5EF4-FFF2-40B4-BE49-F238E27FC236}">
                <a16:creationId xmlns:a16="http://schemas.microsoft.com/office/drawing/2014/main" id="{BF32A567-994C-0B02-95C8-74C5BCD7C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9424" y="1567975"/>
            <a:ext cx="516155" cy="516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C85B61-C3B5-0F17-945D-D66062E93144}"/>
              </a:ext>
            </a:extLst>
          </p:cNvPr>
          <p:cNvSpPr txBox="1"/>
          <p:nvPr/>
        </p:nvSpPr>
        <p:spPr>
          <a:xfrm>
            <a:off x="4762724" y="1687554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10 Minutes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0D010E-7B44-163B-1FB5-A4C54C93EA81}"/>
              </a:ext>
            </a:extLst>
          </p:cNvPr>
          <p:cNvSpPr txBox="1"/>
          <p:nvPr/>
        </p:nvSpPr>
        <p:spPr>
          <a:xfrm>
            <a:off x="538315" y="1625669"/>
            <a:ext cx="3322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1: What areas are you doing well in, and where do you want to improve?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F5D166-71A3-3440-6D2D-3F0F53222551}"/>
              </a:ext>
            </a:extLst>
          </p:cNvPr>
          <p:cNvSpPr txBox="1"/>
          <p:nvPr/>
        </p:nvSpPr>
        <p:spPr>
          <a:xfrm>
            <a:off x="5799402" y="508238"/>
            <a:ext cx="3568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Use the form below to reflect on how well your current activities are suited to building engagement. Use part two to get advice from your peers. 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5B668C6-B47E-FCD9-84D9-78906CF92672}"/>
              </a:ext>
            </a:extLst>
          </p:cNvPr>
          <p:cNvGrpSpPr/>
          <p:nvPr/>
        </p:nvGrpSpPr>
        <p:grpSpPr>
          <a:xfrm>
            <a:off x="540892" y="2130544"/>
            <a:ext cx="4744886" cy="1295021"/>
            <a:chOff x="538314" y="1868766"/>
            <a:chExt cx="4744886" cy="129502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C61B821-2889-ED23-8286-015C8D2E8BE0}"/>
                </a:ext>
              </a:extLst>
            </p:cNvPr>
            <p:cNvSpPr txBox="1"/>
            <p:nvPr/>
          </p:nvSpPr>
          <p:spPr>
            <a:xfrm>
              <a:off x="3485362" y="1874101"/>
              <a:ext cx="7435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/>
                <a:t>Needs Work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6F4D404-6A3D-44B2-DBE3-EBB85BC90642}"/>
                </a:ext>
              </a:extLst>
            </p:cNvPr>
            <p:cNvSpPr txBox="1"/>
            <p:nvPr/>
          </p:nvSpPr>
          <p:spPr>
            <a:xfrm>
              <a:off x="4108497" y="1868766"/>
              <a:ext cx="5511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/>
                <a:t>Doing OK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18C5791-4810-791F-370D-B14A89AFD6E3}"/>
                </a:ext>
              </a:extLst>
            </p:cNvPr>
            <p:cNvSpPr txBox="1"/>
            <p:nvPr/>
          </p:nvSpPr>
          <p:spPr>
            <a:xfrm>
              <a:off x="4676390" y="1874101"/>
              <a:ext cx="5511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/>
                <a:t>Doing Great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422F970-EC6B-E0C9-ED00-412D70497DCE}"/>
                </a:ext>
              </a:extLst>
            </p:cNvPr>
            <p:cNvGrpSpPr/>
            <p:nvPr/>
          </p:nvGrpSpPr>
          <p:grpSpPr>
            <a:xfrm>
              <a:off x="538314" y="2263541"/>
              <a:ext cx="4744886" cy="900246"/>
              <a:chOff x="538314" y="2263541"/>
              <a:chExt cx="4744886" cy="900246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98B9D28-C541-51C2-075B-EB0A8403F8B2}"/>
                  </a:ext>
                </a:extLst>
              </p:cNvPr>
              <p:cNvSpPr/>
              <p:nvPr/>
            </p:nvSpPr>
            <p:spPr>
              <a:xfrm>
                <a:off x="538314" y="2263541"/>
                <a:ext cx="4744886" cy="9002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6302B4B-545B-C8A7-F71B-32EC27B618F3}"/>
                  </a:ext>
                </a:extLst>
              </p:cNvPr>
              <p:cNvSpPr txBox="1"/>
              <p:nvPr/>
            </p:nvSpPr>
            <p:spPr>
              <a:xfrm>
                <a:off x="538315" y="2263541"/>
                <a:ext cx="2995107" cy="900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lphaLcPeriod"/>
                </a:pPr>
                <a:r>
                  <a:rPr lang="en-GB" sz="105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Frame evidence within a clear narrative. </a:t>
                </a:r>
              </a:p>
              <a:p>
                <a:pPr marL="342900" indent="-342900">
                  <a:buFont typeface="+mj-lt"/>
                  <a:buAutoNum type="alphaLcPeriod"/>
                </a:pPr>
                <a:r>
                  <a:rPr lang="en-GB" sz="105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Align evidence to the questions being asked in the sector. </a:t>
                </a:r>
                <a:endParaRPr lang="en-GB" sz="105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indent="-342900">
                  <a:buFont typeface="+mj-lt"/>
                  <a:buAutoNum type="alphaLcPeriod"/>
                </a:pPr>
                <a:r>
                  <a:rPr lang="en-GB" sz="105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Involve a wide coalition in evidence generation. </a:t>
                </a:r>
                <a:endParaRPr lang="en-GB" sz="105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3F56D2C-AE8C-8970-8129-082081484BD7}"/>
                  </a:ext>
                </a:extLst>
              </p:cNvPr>
              <p:cNvSpPr/>
              <p:nvPr/>
            </p:nvSpPr>
            <p:spPr>
              <a:xfrm>
                <a:off x="3782130" y="2325363"/>
                <a:ext cx="157339" cy="163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4A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6D8C5A1-7A5E-A2DC-2994-443737F30D5D}"/>
                  </a:ext>
                </a:extLst>
              </p:cNvPr>
              <p:cNvSpPr/>
              <p:nvPr/>
            </p:nvSpPr>
            <p:spPr>
              <a:xfrm>
                <a:off x="4305423" y="2331008"/>
                <a:ext cx="157339" cy="163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4A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845F73A-17B9-6406-1C0A-37D7706AE684}"/>
                  </a:ext>
                </a:extLst>
              </p:cNvPr>
              <p:cNvSpPr/>
              <p:nvPr/>
            </p:nvSpPr>
            <p:spPr>
              <a:xfrm>
                <a:off x="4873316" y="2325363"/>
                <a:ext cx="157339" cy="163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4A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327FFAA-FD15-1767-2D61-0250C49CC7D7}"/>
                  </a:ext>
                </a:extLst>
              </p:cNvPr>
              <p:cNvSpPr/>
              <p:nvPr/>
            </p:nvSpPr>
            <p:spPr>
              <a:xfrm>
                <a:off x="3782130" y="2591141"/>
                <a:ext cx="157339" cy="163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4A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2833779-3A12-071B-F572-96062AA2ED12}"/>
                  </a:ext>
                </a:extLst>
              </p:cNvPr>
              <p:cNvSpPr/>
              <p:nvPr/>
            </p:nvSpPr>
            <p:spPr>
              <a:xfrm>
                <a:off x="4309074" y="2595009"/>
                <a:ext cx="157339" cy="163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4A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B96D793-CAC6-50E5-B372-AEB118F108E9}"/>
                  </a:ext>
                </a:extLst>
              </p:cNvPr>
              <p:cNvSpPr/>
              <p:nvPr/>
            </p:nvSpPr>
            <p:spPr>
              <a:xfrm>
                <a:off x="4873316" y="2601647"/>
                <a:ext cx="157339" cy="163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4A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CC69207-2190-7C02-C4D7-B1C39EE7C40B}"/>
                  </a:ext>
                </a:extLst>
              </p:cNvPr>
              <p:cNvSpPr/>
              <p:nvPr/>
            </p:nvSpPr>
            <p:spPr>
              <a:xfrm>
                <a:off x="3782130" y="2857913"/>
                <a:ext cx="157339" cy="163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4A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4F1CD22-5FC7-77F5-4BA7-5C68D09F12D4}"/>
                  </a:ext>
                </a:extLst>
              </p:cNvPr>
              <p:cNvSpPr/>
              <p:nvPr/>
            </p:nvSpPr>
            <p:spPr>
              <a:xfrm>
                <a:off x="4309074" y="2861781"/>
                <a:ext cx="157339" cy="163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4A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C65867D-B336-52F8-DE37-C0B3CD685399}"/>
                  </a:ext>
                </a:extLst>
              </p:cNvPr>
              <p:cNvSpPr/>
              <p:nvPr/>
            </p:nvSpPr>
            <p:spPr>
              <a:xfrm>
                <a:off x="4873316" y="2868419"/>
                <a:ext cx="157339" cy="163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4A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9BEB7F6-ECFF-CB0C-78D4-8FFCE577981F}"/>
              </a:ext>
            </a:extLst>
          </p:cNvPr>
          <p:cNvGrpSpPr/>
          <p:nvPr/>
        </p:nvGrpSpPr>
        <p:grpSpPr>
          <a:xfrm>
            <a:off x="530577" y="3845751"/>
            <a:ext cx="4744886" cy="900246"/>
            <a:chOff x="538314" y="3237134"/>
            <a:chExt cx="4744886" cy="90024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0ACF5B7-9473-4395-B41B-6CF426FA4F8B}"/>
                </a:ext>
              </a:extLst>
            </p:cNvPr>
            <p:cNvSpPr/>
            <p:nvPr/>
          </p:nvSpPr>
          <p:spPr>
            <a:xfrm>
              <a:off x="538314" y="3237134"/>
              <a:ext cx="4744886" cy="9002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7648C5B-F86F-0171-9441-985119092B3D}"/>
                </a:ext>
              </a:extLst>
            </p:cNvPr>
            <p:cNvSpPr txBox="1"/>
            <p:nvPr/>
          </p:nvSpPr>
          <p:spPr>
            <a:xfrm>
              <a:off x="538314" y="3317925"/>
              <a:ext cx="2995107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+mj-lt"/>
                <a:buAutoNum type="alphaLcPeriod"/>
              </a:pPr>
              <a:r>
                <a:rPr lang="en-GB" sz="105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Establish alignment around a common goal. </a:t>
              </a:r>
              <a:endParaRPr lang="en-GB" sz="105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+mj-lt"/>
                <a:buAutoNum type="alphaLcPeriod"/>
              </a:pPr>
              <a:r>
                <a:rPr lang="en-GB" sz="105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Establish trust and commitment. </a:t>
              </a:r>
            </a:p>
            <a:p>
              <a:pPr marL="285750" indent="-285750">
                <a:buFont typeface="+mj-lt"/>
                <a:buAutoNum type="alphaLcPeriod"/>
              </a:pPr>
              <a:r>
                <a:rPr lang="en-GB" sz="105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Integrate diverse perspectives. </a:t>
              </a:r>
              <a:endParaRPr lang="en-GB" sz="105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+mj-lt"/>
                <a:buAutoNum type="alphaLcPeriod"/>
              </a:pPr>
              <a:r>
                <a:rPr lang="en-GB" sz="105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Work to build formal authority. 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3A155D5-894B-5A13-81CC-075B8C3DE212}"/>
                </a:ext>
              </a:extLst>
            </p:cNvPr>
            <p:cNvSpPr/>
            <p:nvPr/>
          </p:nvSpPr>
          <p:spPr>
            <a:xfrm>
              <a:off x="3785781" y="3289372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ECB33D4-EF96-C96F-97FB-63215A4EDCB5}"/>
                </a:ext>
              </a:extLst>
            </p:cNvPr>
            <p:cNvSpPr/>
            <p:nvPr/>
          </p:nvSpPr>
          <p:spPr>
            <a:xfrm>
              <a:off x="4309074" y="3295017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9DBFAA9-49AD-9A4C-3571-D2AC46AFA28D}"/>
                </a:ext>
              </a:extLst>
            </p:cNvPr>
            <p:cNvSpPr/>
            <p:nvPr/>
          </p:nvSpPr>
          <p:spPr>
            <a:xfrm>
              <a:off x="4876967" y="3289372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F0AA902-C186-A2DF-5316-FCD1DB18A290}"/>
                </a:ext>
              </a:extLst>
            </p:cNvPr>
            <p:cNvSpPr/>
            <p:nvPr/>
          </p:nvSpPr>
          <p:spPr>
            <a:xfrm>
              <a:off x="3785781" y="3500971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885546B-4BDF-16B1-8D17-32D22D5EE00B}"/>
                </a:ext>
              </a:extLst>
            </p:cNvPr>
            <p:cNvSpPr/>
            <p:nvPr/>
          </p:nvSpPr>
          <p:spPr>
            <a:xfrm>
              <a:off x="4312725" y="3504839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5DC9576-305C-B7E4-4C38-71A92CF40878}"/>
                </a:ext>
              </a:extLst>
            </p:cNvPr>
            <p:cNvSpPr/>
            <p:nvPr/>
          </p:nvSpPr>
          <p:spPr>
            <a:xfrm>
              <a:off x="4876967" y="3511477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70C3A12-A257-7C67-DA6C-D7C625A69D59}"/>
                </a:ext>
              </a:extLst>
            </p:cNvPr>
            <p:cNvSpPr/>
            <p:nvPr/>
          </p:nvSpPr>
          <p:spPr>
            <a:xfrm>
              <a:off x="3785781" y="3710793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311C0C6-67C1-9C8F-7960-0E4A72FBD8DD}"/>
                </a:ext>
              </a:extLst>
            </p:cNvPr>
            <p:cNvSpPr/>
            <p:nvPr/>
          </p:nvSpPr>
          <p:spPr>
            <a:xfrm>
              <a:off x="4312725" y="3714661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44FFC53-E9C8-9B25-79D5-E4904D5A764F}"/>
                </a:ext>
              </a:extLst>
            </p:cNvPr>
            <p:cNvSpPr/>
            <p:nvPr/>
          </p:nvSpPr>
          <p:spPr>
            <a:xfrm>
              <a:off x="4876967" y="3721299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9318675-B527-10F5-1639-789C6FAF2FCF}"/>
                </a:ext>
              </a:extLst>
            </p:cNvPr>
            <p:cNvSpPr/>
            <p:nvPr/>
          </p:nvSpPr>
          <p:spPr>
            <a:xfrm>
              <a:off x="3782130" y="3920262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3CD5E64-C72F-122B-46AF-777C922BD1E1}"/>
                </a:ext>
              </a:extLst>
            </p:cNvPr>
            <p:cNvSpPr/>
            <p:nvPr/>
          </p:nvSpPr>
          <p:spPr>
            <a:xfrm>
              <a:off x="4309074" y="392413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3431FFC-022B-5A33-967B-5DF829CE40DD}"/>
                </a:ext>
              </a:extLst>
            </p:cNvPr>
            <p:cNvSpPr/>
            <p:nvPr/>
          </p:nvSpPr>
          <p:spPr>
            <a:xfrm>
              <a:off x="4873316" y="3930768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C6F7D2F-0F3B-7CE1-E0CF-1C8EF7A12F50}"/>
              </a:ext>
            </a:extLst>
          </p:cNvPr>
          <p:cNvGrpSpPr/>
          <p:nvPr/>
        </p:nvGrpSpPr>
        <p:grpSpPr>
          <a:xfrm>
            <a:off x="538314" y="5187502"/>
            <a:ext cx="4744886" cy="911988"/>
            <a:chOff x="538314" y="4218171"/>
            <a:chExt cx="4744886" cy="91198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2D852D2-3939-3715-4A48-99F88F11E22E}"/>
                </a:ext>
              </a:extLst>
            </p:cNvPr>
            <p:cNvSpPr/>
            <p:nvPr/>
          </p:nvSpPr>
          <p:spPr>
            <a:xfrm>
              <a:off x="538314" y="4218171"/>
              <a:ext cx="4744886" cy="9002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6E42B42-980A-019A-3509-B39B20FBFD5D}"/>
                </a:ext>
              </a:extLst>
            </p:cNvPr>
            <p:cNvSpPr txBox="1"/>
            <p:nvPr/>
          </p:nvSpPr>
          <p:spPr>
            <a:xfrm>
              <a:off x="538314" y="4229913"/>
              <a:ext cx="2995107" cy="9002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+mj-lt"/>
                <a:buAutoNum type="alphaLcPeriod"/>
              </a:pPr>
              <a:r>
                <a:rPr lang="en-GB" sz="1050">
                  <a:latin typeface="Calibri" panose="020F0502020204030204" pitchFamily="34" charset="0"/>
                  <a:cs typeface="Calibri" panose="020F0502020204030204" pitchFamily="34" charset="0"/>
                </a:rPr>
                <a:t>Fund with trust and commitment.</a:t>
              </a:r>
            </a:p>
            <a:p>
              <a:pPr marL="285750" indent="-285750">
                <a:buFont typeface="+mj-lt"/>
                <a:buAutoNum type="alphaLcPeriod"/>
              </a:pPr>
              <a:r>
                <a:rPr lang="en-GB" sz="1050">
                  <a:latin typeface="Calibri" panose="020F0502020204030204" pitchFamily="34" charset="0"/>
                  <a:cs typeface="Calibri" panose="020F0502020204030204" pitchFamily="34" charset="0"/>
                </a:rPr>
                <a:t>Fund momentum, don’t use funding to generate momentum </a:t>
              </a:r>
            </a:p>
            <a:p>
              <a:pPr marL="285750" indent="-285750">
                <a:buFont typeface="+mj-lt"/>
                <a:buAutoNum type="alphaLcPeriod"/>
              </a:pPr>
              <a:r>
                <a:rPr lang="en-GB" sz="1050">
                  <a:latin typeface="Calibri" panose="020F0502020204030204" pitchFamily="34" charset="0"/>
                  <a:cs typeface="Calibri" panose="020F0502020204030204" pitchFamily="34" charset="0"/>
                </a:rPr>
                <a:t>Take a backseat and let the initiative take centre stage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4270E2D-D7E8-42FA-614E-3D1894DA2AD6}"/>
                </a:ext>
              </a:extLst>
            </p:cNvPr>
            <p:cNvSpPr/>
            <p:nvPr/>
          </p:nvSpPr>
          <p:spPr>
            <a:xfrm>
              <a:off x="3785781" y="431856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2D18C6D-3F97-B10A-A379-018303B74C0E}"/>
                </a:ext>
              </a:extLst>
            </p:cNvPr>
            <p:cNvSpPr/>
            <p:nvPr/>
          </p:nvSpPr>
          <p:spPr>
            <a:xfrm>
              <a:off x="4309074" y="4324205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4C3918F-0279-E944-F44D-BCC1E3AC0A27}"/>
                </a:ext>
              </a:extLst>
            </p:cNvPr>
            <p:cNvSpPr/>
            <p:nvPr/>
          </p:nvSpPr>
          <p:spPr>
            <a:xfrm>
              <a:off x="4876967" y="431856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6DC6A0C-A95A-854D-BB47-B00C6F477B59}"/>
                </a:ext>
              </a:extLst>
            </p:cNvPr>
            <p:cNvSpPr/>
            <p:nvPr/>
          </p:nvSpPr>
          <p:spPr>
            <a:xfrm>
              <a:off x="3785781" y="4584338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B53A075-BA2C-7806-239C-291EC0A3E5FE}"/>
                </a:ext>
              </a:extLst>
            </p:cNvPr>
            <p:cNvSpPr/>
            <p:nvPr/>
          </p:nvSpPr>
          <p:spPr>
            <a:xfrm>
              <a:off x="4312725" y="4588206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C74520A-D1CA-4A4F-7495-BB9D3EAAA150}"/>
                </a:ext>
              </a:extLst>
            </p:cNvPr>
            <p:cNvSpPr/>
            <p:nvPr/>
          </p:nvSpPr>
          <p:spPr>
            <a:xfrm>
              <a:off x="4876967" y="4594844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000E1E3-DBD8-735E-1F36-22936F74656B}"/>
                </a:ext>
              </a:extLst>
            </p:cNvPr>
            <p:cNvSpPr/>
            <p:nvPr/>
          </p:nvSpPr>
          <p:spPr>
            <a:xfrm>
              <a:off x="3785781" y="4851110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5F6C594-3302-F939-781F-57C655303180}"/>
                </a:ext>
              </a:extLst>
            </p:cNvPr>
            <p:cNvSpPr/>
            <p:nvPr/>
          </p:nvSpPr>
          <p:spPr>
            <a:xfrm>
              <a:off x="4312725" y="4854978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EE20D40-B82B-12C4-CE61-F2A6E242DF88}"/>
                </a:ext>
              </a:extLst>
            </p:cNvPr>
            <p:cNvSpPr/>
            <p:nvPr/>
          </p:nvSpPr>
          <p:spPr>
            <a:xfrm>
              <a:off x="4876967" y="4861616"/>
              <a:ext cx="157339" cy="1635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4A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F90BBAD2-E643-8FC4-B5E7-B414E23BD1D0}"/>
              </a:ext>
            </a:extLst>
          </p:cNvPr>
          <p:cNvSpPr txBox="1"/>
          <p:nvPr/>
        </p:nvSpPr>
        <p:spPr>
          <a:xfrm>
            <a:off x="530577" y="4922245"/>
            <a:ext cx="2585156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dirty="0">
                <a:solidFill>
                  <a:srgbClr val="004AAD"/>
                </a:solidFill>
              </a:rPr>
              <a:t>As a funder, we…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90F5462-302D-ADEE-59FF-D85BD7742215}"/>
              </a:ext>
            </a:extLst>
          </p:cNvPr>
          <p:cNvSpPr txBox="1"/>
          <p:nvPr/>
        </p:nvSpPr>
        <p:spPr>
          <a:xfrm>
            <a:off x="538314" y="3574495"/>
            <a:ext cx="2585156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dirty="0">
                <a:solidFill>
                  <a:srgbClr val="004AAD"/>
                </a:solidFill>
              </a:rPr>
              <a:t>In building coalitions, we… </a:t>
            </a:r>
            <a:endParaRPr lang="en-GB" sz="1200" b="1">
              <a:solidFill>
                <a:srgbClr val="004AAD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37A15F8-2D3F-EC22-871B-76C72B54E686}"/>
              </a:ext>
            </a:extLst>
          </p:cNvPr>
          <p:cNvSpPr txBox="1"/>
          <p:nvPr/>
        </p:nvSpPr>
        <p:spPr>
          <a:xfrm>
            <a:off x="524193" y="2236264"/>
            <a:ext cx="2585156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dirty="0">
                <a:solidFill>
                  <a:srgbClr val="004AAD"/>
                </a:solidFill>
              </a:rPr>
              <a:t>When generating evidence, we…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5809370-9211-7294-915C-DF5B05F3A7DE}"/>
              </a:ext>
            </a:extLst>
          </p:cNvPr>
          <p:cNvSpPr/>
          <p:nvPr/>
        </p:nvSpPr>
        <p:spPr>
          <a:xfrm>
            <a:off x="5906335" y="1507066"/>
            <a:ext cx="3458772" cy="499533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CC868CA-CEED-50E4-E0D2-EFB36105167E}"/>
              </a:ext>
            </a:extLst>
          </p:cNvPr>
          <p:cNvSpPr txBox="1"/>
          <p:nvPr/>
        </p:nvSpPr>
        <p:spPr>
          <a:xfrm>
            <a:off x="5922300" y="1623998"/>
            <a:ext cx="202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Part 2: Strengthening your work</a:t>
            </a:r>
          </a:p>
        </p:txBody>
      </p:sp>
      <p:pic>
        <p:nvPicPr>
          <p:cNvPr id="76" name="Graphic 75" descr="Hourglass 60% outline">
            <a:extLst>
              <a:ext uri="{FF2B5EF4-FFF2-40B4-BE49-F238E27FC236}">
                <a16:creationId xmlns:a16="http://schemas.microsoft.com/office/drawing/2014/main" id="{6E58DAA3-CDCC-470E-8FC0-D3C0D5CF0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7239" y="1567975"/>
            <a:ext cx="516155" cy="516155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6BE3E492-63D2-C6B6-FA88-48E5B5211066}"/>
              </a:ext>
            </a:extLst>
          </p:cNvPr>
          <p:cNvSpPr txBox="1"/>
          <p:nvPr/>
        </p:nvSpPr>
        <p:spPr>
          <a:xfrm>
            <a:off x="8410539" y="1687554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30 Minutes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D014E81-28BD-805E-FA08-70B61B52C891}"/>
              </a:ext>
            </a:extLst>
          </p:cNvPr>
          <p:cNvSpPr txBox="1"/>
          <p:nvPr/>
        </p:nvSpPr>
        <p:spPr>
          <a:xfrm>
            <a:off x="5917231" y="2192099"/>
            <a:ext cx="25851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>
                <a:solidFill>
                  <a:srgbClr val="004AAD"/>
                </a:solidFill>
              </a:rPr>
              <a:t>Which area do you want to improve?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BEA2D1F-676C-A061-F784-61330B6297A6}"/>
              </a:ext>
            </a:extLst>
          </p:cNvPr>
          <p:cNvSpPr txBox="1"/>
          <p:nvPr/>
        </p:nvSpPr>
        <p:spPr>
          <a:xfrm>
            <a:off x="5917230" y="2833675"/>
            <a:ext cx="34284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>
                <a:solidFill>
                  <a:srgbClr val="004AAD"/>
                </a:solidFill>
              </a:rPr>
              <a:t>Who did you speak to who said they are doing great in this?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5CE96FF-78A5-AC85-6771-28D94F580E3D}"/>
              </a:ext>
            </a:extLst>
          </p:cNvPr>
          <p:cNvSpPr txBox="1"/>
          <p:nvPr/>
        </p:nvSpPr>
        <p:spPr>
          <a:xfrm>
            <a:off x="5906335" y="3652948"/>
            <a:ext cx="3416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>
                <a:solidFill>
                  <a:srgbClr val="004AAD"/>
                </a:solidFill>
              </a:rPr>
              <a:t>What advice did they give? 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6DDD89D-D695-575A-1209-9A70DB43FCA9}"/>
              </a:ext>
            </a:extLst>
          </p:cNvPr>
          <p:cNvSpPr/>
          <p:nvPr/>
        </p:nvSpPr>
        <p:spPr>
          <a:xfrm>
            <a:off x="5967080" y="2441738"/>
            <a:ext cx="3342988" cy="379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500A7D7-C891-8DEC-C146-126B36A7AD21}"/>
              </a:ext>
            </a:extLst>
          </p:cNvPr>
          <p:cNvSpPr/>
          <p:nvPr/>
        </p:nvSpPr>
        <p:spPr>
          <a:xfrm>
            <a:off x="5959964" y="3267980"/>
            <a:ext cx="3342988" cy="379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364B2EE-99B7-D3C7-829C-B5A24E027164}"/>
              </a:ext>
            </a:extLst>
          </p:cNvPr>
          <p:cNvSpPr/>
          <p:nvPr/>
        </p:nvSpPr>
        <p:spPr>
          <a:xfrm>
            <a:off x="5959964" y="3958275"/>
            <a:ext cx="3342988" cy="23914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black rectangular sign with blue and orange text&#10;&#10;Description automatically generated">
            <a:extLst>
              <a:ext uri="{FF2B5EF4-FFF2-40B4-BE49-F238E27FC236}">
                <a16:creationId xmlns:a16="http://schemas.microsoft.com/office/drawing/2014/main" id="{0A84FEFE-FFBA-3C11-48BC-00E232C749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" y="465099"/>
            <a:ext cx="1215648" cy="7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6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AF1968-572F-6B06-9BCA-927F63411877}"/>
              </a:ext>
            </a:extLst>
          </p:cNvPr>
          <p:cNvSpPr/>
          <p:nvPr/>
        </p:nvSpPr>
        <p:spPr>
          <a:xfrm>
            <a:off x="428978" y="1507066"/>
            <a:ext cx="9076266" cy="499533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 Same-side Corner of Rectangle 4">
            <a:extLst>
              <a:ext uri="{FF2B5EF4-FFF2-40B4-BE49-F238E27FC236}">
                <a16:creationId xmlns:a16="http://schemas.microsoft.com/office/drawing/2014/main" id="{32646996-F498-B904-17C2-DF2EC201B655}"/>
              </a:ext>
            </a:extLst>
          </p:cNvPr>
          <p:cNvSpPr/>
          <p:nvPr/>
        </p:nvSpPr>
        <p:spPr>
          <a:xfrm rot="5400000">
            <a:off x="3249225" y="-1306691"/>
            <a:ext cx="686932" cy="4272849"/>
          </a:xfrm>
          <a:prstGeom prst="round2SameRect">
            <a:avLst>
              <a:gd name="adj1" fmla="val 26174"/>
              <a:gd name="adj2" fmla="val 0"/>
            </a:avLst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CC98FB-451D-B607-61F0-70BE89D6FCA3}"/>
              </a:ext>
            </a:extLst>
          </p:cNvPr>
          <p:cNvSpPr/>
          <p:nvPr/>
        </p:nvSpPr>
        <p:spPr>
          <a:xfrm>
            <a:off x="273756" y="152399"/>
            <a:ext cx="1354667" cy="13546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3A93-59A6-E4A5-35A6-F703974CCCCC}"/>
              </a:ext>
            </a:extLst>
          </p:cNvPr>
          <p:cNvSpPr txBox="1"/>
          <p:nvPr/>
        </p:nvSpPr>
        <p:spPr>
          <a:xfrm>
            <a:off x="1770945" y="495277"/>
            <a:ext cx="3958170" cy="646331"/>
          </a:xfrm>
          <a:prstGeom prst="rect">
            <a:avLst/>
          </a:prstGeom>
          <a:solidFill>
            <a:srgbClr val="004AAD"/>
          </a:solidFill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Worksheet 4: Activity Pathways for Change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F5D166-71A3-3440-6D2D-3F0F53222551}"/>
              </a:ext>
            </a:extLst>
          </p:cNvPr>
          <p:cNvSpPr txBox="1"/>
          <p:nvPr/>
        </p:nvSpPr>
        <p:spPr>
          <a:xfrm>
            <a:off x="5777406" y="418916"/>
            <a:ext cx="3568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Use the boxes below to draw a theory of change, using the activities you spoke about during activity 3. You can use the problems and outcomes from the action framework if they are relevant for you. </a:t>
            </a:r>
          </a:p>
        </p:txBody>
      </p:sp>
      <p:pic>
        <p:nvPicPr>
          <p:cNvPr id="76" name="Graphic 75" descr="Hourglass 60% outline">
            <a:extLst>
              <a:ext uri="{FF2B5EF4-FFF2-40B4-BE49-F238E27FC236}">
                <a16:creationId xmlns:a16="http://schemas.microsoft.com/office/drawing/2014/main" id="{6E58DAA3-CDCC-470E-8FC0-D3C0D5CF0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7239" y="1567975"/>
            <a:ext cx="516155" cy="516155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6BE3E492-63D2-C6B6-FA88-48E5B5211066}"/>
              </a:ext>
            </a:extLst>
          </p:cNvPr>
          <p:cNvSpPr txBox="1"/>
          <p:nvPr/>
        </p:nvSpPr>
        <p:spPr>
          <a:xfrm>
            <a:off x="8410539" y="1687554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30 Minutes</a:t>
            </a: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EC42AD56-58F7-D31A-6138-FFAF6311F643}"/>
              </a:ext>
            </a:extLst>
          </p:cNvPr>
          <p:cNvSpPr/>
          <p:nvPr/>
        </p:nvSpPr>
        <p:spPr>
          <a:xfrm>
            <a:off x="968022" y="1823756"/>
            <a:ext cx="908563" cy="768548"/>
          </a:xfrm>
          <a:prstGeom prst="hexagon">
            <a:avLst/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679F234F-F163-8E7F-5ED1-146029E7230A}"/>
              </a:ext>
            </a:extLst>
          </p:cNvPr>
          <p:cNvSpPr/>
          <p:nvPr/>
        </p:nvSpPr>
        <p:spPr>
          <a:xfrm>
            <a:off x="2668398" y="1823756"/>
            <a:ext cx="908563" cy="768548"/>
          </a:xfrm>
          <a:prstGeom prst="hexagon">
            <a:avLst/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6B25B06E-1B25-9F4A-7B44-45A573A56968}"/>
              </a:ext>
            </a:extLst>
          </p:cNvPr>
          <p:cNvSpPr/>
          <p:nvPr/>
        </p:nvSpPr>
        <p:spPr>
          <a:xfrm>
            <a:off x="4368774" y="1823756"/>
            <a:ext cx="908563" cy="768548"/>
          </a:xfrm>
          <a:prstGeom prst="hexagon">
            <a:avLst/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>
                <a:solidFill>
                  <a:schemeClr val="bg1"/>
                </a:solidFill>
              </a:rPr>
              <a:t>Intention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5730973E-A321-E989-E794-C6BE131D43DB}"/>
              </a:ext>
            </a:extLst>
          </p:cNvPr>
          <p:cNvSpPr/>
          <p:nvPr/>
        </p:nvSpPr>
        <p:spPr>
          <a:xfrm>
            <a:off x="6069150" y="1823756"/>
            <a:ext cx="908563" cy="768548"/>
          </a:xfrm>
          <a:prstGeom prst="hexagon">
            <a:avLst/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>
                <a:solidFill>
                  <a:schemeClr val="bg1"/>
                </a:solidFill>
              </a:rPr>
              <a:t>Outcome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0806D088-90A8-6B20-98E5-E3DA4FDE4FC8}"/>
              </a:ext>
            </a:extLst>
          </p:cNvPr>
          <p:cNvSpPr/>
          <p:nvPr/>
        </p:nvSpPr>
        <p:spPr>
          <a:xfrm>
            <a:off x="8199803" y="2704189"/>
            <a:ext cx="908563" cy="768548"/>
          </a:xfrm>
          <a:prstGeom prst="hexagon">
            <a:avLst/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>
                <a:solidFill>
                  <a:schemeClr val="bg1"/>
                </a:solidFill>
              </a:rPr>
              <a:t>Impact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BECD38AB-ED02-7AEE-1BF4-364BF7EE6D4D}"/>
              </a:ext>
            </a:extLst>
          </p:cNvPr>
          <p:cNvSpPr/>
          <p:nvPr/>
        </p:nvSpPr>
        <p:spPr>
          <a:xfrm>
            <a:off x="7997239" y="3763124"/>
            <a:ext cx="1353996" cy="183231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System Level Goal</a:t>
            </a:r>
            <a:r>
              <a:rPr lang="en-GB" sz="1050" dirty="0">
                <a:solidFill>
                  <a:schemeClr val="tx1"/>
                </a:solidFill>
              </a:rPr>
              <a:t>: public &amp; private seen as one system, supported by government oversight &amp; partnerships; and delivering goals of equity &amp; learning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3966349-5D6D-CB65-EE12-C6AB413A2885}"/>
              </a:ext>
            </a:extLst>
          </p:cNvPr>
          <p:cNvGrpSpPr/>
          <p:nvPr/>
        </p:nvGrpSpPr>
        <p:grpSpPr>
          <a:xfrm>
            <a:off x="530578" y="2957762"/>
            <a:ext cx="6949957" cy="3443038"/>
            <a:chOff x="530578" y="2957762"/>
            <a:chExt cx="7481240" cy="344303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59A1A34-8774-5657-CC49-A24CAA7B6A00}"/>
                </a:ext>
              </a:extLst>
            </p:cNvPr>
            <p:cNvSpPr/>
            <p:nvPr/>
          </p:nvSpPr>
          <p:spPr>
            <a:xfrm>
              <a:off x="530578" y="2957762"/>
              <a:ext cx="1873955" cy="3443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1E0FF5E-0AB6-7AAF-BCF1-5E3AC99BA954}"/>
                </a:ext>
              </a:extLst>
            </p:cNvPr>
            <p:cNvSpPr/>
            <p:nvPr/>
          </p:nvSpPr>
          <p:spPr>
            <a:xfrm>
              <a:off x="2404533" y="2957762"/>
              <a:ext cx="1873955" cy="3443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2151FF5-ADEB-EBDD-3269-F5CB08068109}"/>
                </a:ext>
              </a:extLst>
            </p:cNvPr>
            <p:cNvSpPr/>
            <p:nvPr/>
          </p:nvSpPr>
          <p:spPr>
            <a:xfrm>
              <a:off x="4263908" y="2957762"/>
              <a:ext cx="1873955" cy="3443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0F29507-790B-E211-E027-30D3D0233EC3}"/>
                </a:ext>
              </a:extLst>
            </p:cNvPr>
            <p:cNvSpPr/>
            <p:nvPr/>
          </p:nvSpPr>
          <p:spPr>
            <a:xfrm>
              <a:off x="6137863" y="2957762"/>
              <a:ext cx="1873955" cy="3443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7" name="Graphic 26" descr="Arrow Right outline">
            <a:extLst>
              <a:ext uri="{FF2B5EF4-FFF2-40B4-BE49-F238E27FC236}">
                <a16:creationId xmlns:a16="http://schemas.microsoft.com/office/drawing/2014/main" id="{02DD92B9-DBBF-E5E8-FF23-FBAB3557A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43065" y="4335779"/>
            <a:ext cx="687003" cy="687003"/>
          </a:xfrm>
          <a:prstGeom prst="rect">
            <a:avLst/>
          </a:prstGeom>
        </p:spPr>
      </p:pic>
      <p:pic>
        <p:nvPicPr>
          <p:cNvPr id="42" name="Graphic 41" descr="Arrow Right outline">
            <a:extLst>
              <a:ext uri="{FF2B5EF4-FFF2-40B4-BE49-F238E27FC236}">
                <a16:creationId xmlns:a16="http://schemas.microsoft.com/office/drawing/2014/main" id="{FA00EF7C-CF63-EBD5-5E5F-4288B191DD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9742" y="1864528"/>
            <a:ext cx="687003" cy="687003"/>
          </a:xfrm>
          <a:prstGeom prst="rect">
            <a:avLst/>
          </a:prstGeom>
        </p:spPr>
      </p:pic>
      <p:pic>
        <p:nvPicPr>
          <p:cNvPr id="84" name="Graphic 83" descr="Arrow Right outline">
            <a:extLst>
              <a:ext uri="{FF2B5EF4-FFF2-40B4-BE49-F238E27FC236}">
                <a16:creationId xmlns:a16="http://schemas.microsoft.com/office/drawing/2014/main" id="{75D6C6C4-9877-3F3C-885F-6C4CE6432C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04160" y="1864528"/>
            <a:ext cx="687003" cy="687003"/>
          </a:xfrm>
          <a:prstGeom prst="rect">
            <a:avLst/>
          </a:prstGeom>
        </p:spPr>
      </p:pic>
      <p:pic>
        <p:nvPicPr>
          <p:cNvPr id="85" name="Graphic 84" descr="Arrow Right outline">
            <a:extLst>
              <a:ext uri="{FF2B5EF4-FFF2-40B4-BE49-F238E27FC236}">
                <a16:creationId xmlns:a16="http://schemas.microsoft.com/office/drawing/2014/main" id="{0F434B44-E2F2-3374-5C2A-7A0815E48D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95627" y="1860183"/>
            <a:ext cx="687003" cy="687003"/>
          </a:xfrm>
          <a:prstGeom prst="rect">
            <a:avLst/>
          </a:prstGeom>
        </p:spPr>
      </p:pic>
      <p:pic>
        <p:nvPicPr>
          <p:cNvPr id="86" name="Graphic 85" descr="Line arrow: Anti-clockwise curve outline">
            <a:extLst>
              <a:ext uri="{FF2B5EF4-FFF2-40B4-BE49-F238E27FC236}">
                <a16:creationId xmlns:a16="http://schemas.microsoft.com/office/drawing/2014/main" id="{857F57C8-A052-5927-51CE-1764137FAB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6449356" flipH="1">
            <a:off x="7246663" y="2045656"/>
            <a:ext cx="755703" cy="755703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E91C88FE-E6AB-AB79-962B-578EF45CC2F7}"/>
              </a:ext>
            </a:extLst>
          </p:cNvPr>
          <p:cNvSpPr txBox="1"/>
          <p:nvPr/>
        </p:nvSpPr>
        <p:spPr>
          <a:xfrm>
            <a:off x="649589" y="2589843"/>
            <a:ext cx="15956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/>
              <a:t>What are the barriers to better engagement?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D119CAA-0115-A96E-5601-886EF53F72F5}"/>
              </a:ext>
            </a:extLst>
          </p:cNvPr>
          <p:cNvSpPr txBox="1"/>
          <p:nvPr/>
        </p:nvSpPr>
        <p:spPr>
          <a:xfrm>
            <a:off x="2326689" y="2589843"/>
            <a:ext cx="15956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/>
              <a:t>What activities can you undertake?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9E90B0B-6EFD-4258-DF2C-1C9E7254FAC0}"/>
              </a:ext>
            </a:extLst>
          </p:cNvPr>
          <p:cNvSpPr txBox="1"/>
          <p:nvPr/>
        </p:nvSpPr>
        <p:spPr>
          <a:xfrm>
            <a:off x="3964172" y="2589843"/>
            <a:ext cx="17552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/>
              <a:t>How can they be aimed at fostering engagement?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2B4A12D-3DBE-5A20-40FA-5AB6A2620F54}"/>
              </a:ext>
            </a:extLst>
          </p:cNvPr>
          <p:cNvSpPr txBox="1"/>
          <p:nvPr/>
        </p:nvSpPr>
        <p:spPr>
          <a:xfrm>
            <a:off x="5712382" y="2589843"/>
            <a:ext cx="15956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/>
              <a:t>What will the outcomes be?</a:t>
            </a:r>
          </a:p>
        </p:txBody>
      </p:sp>
      <p:pic>
        <p:nvPicPr>
          <p:cNvPr id="12" name="Picture 11" descr="A black rectangular sign with blue and orange text&#10;&#10;Description automatically generated">
            <a:extLst>
              <a:ext uri="{FF2B5EF4-FFF2-40B4-BE49-F238E27FC236}">
                <a16:creationId xmlns:a16="http://schemas.microsoft.com/office/drawing/2014/main" id="{BA868722-488D-7510-2E0E-BDDD437B9A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" y="465099"/>
            <a:ext cx="1215648" cy="7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9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AF1968-572F-6B06-9BCA-927F63411877}"/>
              </a:ext>
            </a:extLst>
          </p:cNvPr>
          <p:cNvSpPr/>
          <p:nvPr/>
        </p:nvSpPr>
        <p:spPr>
          <a:xfrm>
            <a:off x="428978" y="1507066"/>
            <a:ext cx="9076266" cy="499533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 Same-side Corner of Rectangle 4">
            <a:extLst>
              <a:ext uri="{FF2B5EF4-FFF2-40B4-BE49-F238E27FC236}">
                <a16:creationId xmlns:a16="http://schemas.microsoft.com/office/drawing/2014/main" id="{32646996-F498-B904-17C2-DF2EC201B655}"/>
              </a:ext>
            </a:extLst>
          </p:cNvPr>
          <p:cNvSpPr/>
          <p:nvPr/>
        </p:nvSpPr>
        <p:spPr>
          <a:xfrm rot="5400000">
            <a:off x="3249225" y="-1306691"/>
            <a:ext cx="686932" cy="4272849"/>
          </a:xfrm>
          <a:prstGeom prst="round2SameRect">
            <a:avLst>
              <a:gd name="adj1" fmla="val 26174"/>
              <a:gd name="adj2" fmla="val 0"/>
            </a:avLst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CC98FB-451D-B607-61F0-70BE89D6FCA3}"/>
              </a:ext>
            </a:extLst>
          </p:cNvPr>
          <p:cNvSpPr/>
          <p:nvPr/>
        </p:nvSpPr>
        <p:spPr>
          <a:xfrm>
            <a:off x="273756" y="152399"/>
            <a:ext cx="1354667" cy="13546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E3A93-59A6-E4A5-35A6-F703974CCCCC}"/>
              </a:ext>
            </a:extLst>
          </p:cNvPr>
          <p:cNvSpPr txBox="1"/>
          <p:nvPr/>
        </p:nvSpPr>
        <p:spPr>
          <a:xfrm>
            <a:off x="1770945" y="495277"/>
            <a:ext cx="3958170" cy="646331"/>
          </a:xfrm>
          <a:prstGeom prst="rect">
            <a:avLst/>
          </a:prstGeom>
          <a:solidFill>
            <a:srgbClr val="004AAD"/>
          </a:solidFill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Worksheet 4: Activity Pathways for Change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F5D166-71A3-3440-6D2D-3F0F53222551}"/>
              </a:ext>
            </a:extLst>
          </p:cNvPr>
          <p:cNvSpPr txBox="1"/>
          <p:nvPr/>
        </p:nvSpPr>
        <p:spPr>
          <a:xfrm>
            <a:off x="5777406" y="418916"/>
            <a:ext cx="3568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Use the boxes below to draw a theory of change, using the activities you spoke about during activity 3. You can use the problems and outcomes from the action framework if they are relevant for you. </a:t>
            </a:r>
          </a:p>
        </p:txBody>
      </p:sp>
      <p:pic>
        <p:nvPicPr>
          <p:cNvPr id="76" name="Graphic 75" descr="Hourglass 60% outline">
            <a:extLst>
              <a:ext uri="{FF2B5EF4-FFF2-40B4-BE49-F238E27FC236}">
                <a16:creationId xmlns:a16="http://schemas.microsoft.com/office/drawing/2014/main" id="{6E58DAA3-CDCC-470E-8FC0-D3C0D5CF0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7239" y="1567975"/>
            <a:ext cx="516155" cy="516155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6BE3E492-63D2-C6B6-FA88-48E5B5211066}"/>
              </a:ext>
            </a:extLst>
          </p:cNvPr>
          <p:cNvSpPr txBox="1"/>
          <p:nvPr/>
        </p:nvSpPr>
        <p:spPr>
          <a:xfrm>
            <a:off x="8410539" y="1687554"/>
            <a:ext cx="935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20 Minutes</a:t>
            </a: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EC42AD56-58F7-D31A-6138-FFAF6311F643}"/>
              </a:ext>
            </a:extLst>
          </p:cNvPr>
          <p:cNvSpPr/>
          <p:nvPr/>
        </p:nvSpPr>
        <p:spPr>
          <a:xfrm>
            <a:off x="1254439" y="1835641"/>
            <a:ext cx="908563" cy="768548"/>
          </a:xfrm>
          <a:prstGeom prst="hexagon">
            <a:avLst/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679F234F-F163-8E7F-5ED1-146029E7230A}"/>
              </a:ext>
            </a:extLst>
          </p:cNvPr>
          <p:cNvSpPr/>
          <p:nvPr/>
        </p:nvSpPr>
        <p:spPr>
          <a:xfrm>
            <a:off x="3518586" y="1823756"/>
            <a:ext cx="908563" cy="768548"/>
          </a:xfrm>
          <a:prstGeom prst="hexagon">
            <a:avLst/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5730973E-A321-E989-E794-C6BE131D43DB}"/>
              </a:ext>
            </a:extLst>
          </p:cNvPr>
          <p:cNvSpPr/>
          <p:nvPr/>
        </p:nvSpPr>
        <p:spPr>
          <a:xfrm>
            <a:off x="5884802" y="1835641"/>
            <a:ext cx="908563" cy="768548"/>
          </a:xfrm>
          <a:prstGeom prst="hexagon">
            <a:avLst/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>
                <a:solidFill>
                  <a:schemeClr val="bg1"/>
                </a:solidFill>
              </a:rPr>
              <a:t>Outcome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0806D088-90A8-6B20-98E5-E3DA4FDE4FC8}"/>
              </a:ext>
            </a:extLst>
          </p:cNvPr>
          <p:cNvSpPr/>
          <p:nvPr/>
        </p:nvSpPr>
        <p:spPr>
          <a:xfrm>
            <a:off x="8199803" y="2704189"/>
            <a:ext cx="908563" cy="768548"/>
          </a:xfrm>
          <a:prstGeom prst="hexagon">
            <a:avLst/>
          </a:prstGeom>
          <a:solidFill>
            <a:srgbClr val="004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100" b="1">
                <a:solidFill>
                  <a:schemeClr val="bg1"/>
                </a:solidFill>
              </a:rPr>
              <a:t>Impact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BECD38AB-ED02-7AEE-1BF4-364BF7EE6D4D}"/>
              </a:ext>
            </a:extLst>
          </p:cNvPr>
          <p:cNvSpPr/>
          <p:nvPr/>
        </p:nvSpPr>
        <p:spPr>
          <a:xfrm>
            <a:off x="7997239" y="3763124"/>
            <a:ext cx="1313692" cy="183231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System Level Goal</a:t>
            </a:r>
            <a:r>
              <a:rPr lang="en-GB" sz="1050" dirty="0">
                <a:solidFill>
                  <a:schemeClr val="tx1"/>
                </a:solidFill>
              </a:rPr>
              <a:t>: public &amp; private seen as one system, supported by government oversight &amp; partnerships; and delivering goals of equity &amp; learning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3966349-5D6D-CB65-EE12-C6AB413A2885}"/>
              </a:ext>
            </a:extLst>
          </p:cNvPr>
          <p:cNvGrpSpPr/>
          <p:nvPr/>
        </p:nvGrpSpPr>
        <p:grpSpPr>
          <a:xfrm>
            <a:off x="649589" y="2994032"/>
            <a:ext cx="6830947" cy="3406767"/>
            <a:chOff x="2404533" y="2957762"/>
            <a:chExt cx="5607285" cy="344303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1E0FF5E-0AB6-7AAF-BCF1-5E3AC99BA954}"/>
                </a:ext>
              </a:extLst>
            </p:cNvPr>
            <p:cNvSpPr/>
            <p:nvPr/>
          </p:nvSpPr>
          <p:spPr>
            <a:xfrm>
              <a:off x="2404533" y="2957762"/>
              <a:ext cx="1873955" cy="3443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2151FF5-ADEB-EBDD-3269-F5CB08068109}"/>
                </a:ext>
              </a:extLst>
            </p:cNvPr>
            <p:cNvSpPr/>
            <p:nvPr/>
          </p:nvSpPr>
          <p:spPr>
            <a:xfrm>
              <a:off x="4263908" y="2957762"/>
              <a:ext cx="1873955" cy="3443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0F29507-790B-E211-E027-30D3D0233EC3}"/>
                </a:ext>
              </a:extLst>
            </p:cNvPr>
            <p:cNvSpPr/>
            <p:nvPr/>
          </p:nvSpPr>
          <p:spPr>
            <a:xfrm>
              <a:off x="6137863" y="2957762"/>
              <a:ext cx="1873955" cy="3443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7" name="Graphic 26" descr="Arrow Right outline">
            <a:extLst>
              <a:ext uri="{FF2B5EF4-FFF2-40B4-BE49-F238E27FC236}">
                <a16:creationId xmlns:a16="http://schemas.microsoft.com/office/drawing/2014/main" id="{02DD92B9-DBBF-E5E8-FF23-FBAB3557A8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43065" y="4335779"/>
            <a:ext cx="687003" cy="687003"/>
          </a:xfrm>
          <a:prstGeom prst="rect">
            <a:avLst/>
          </a:prstGeom>
        </p:spPr>
      </p:pic>
      <p:pic>
        <p:nvPicPr>
          <p:cNvPr id="42" name="Graphic 41" descr="Arrow Right outline">
            <a:extLst>
              <a:ext uri="{FF2B5EF4-FFF2-40B4-BE49-F238E27FC236}">
                <a16:creationId xmlns:a16="http://schemas.microsoft.com/office/drawing/2014/main" id="{FA00EF7C-CF63-EBD5-5E5F-4288B191DD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38605" y="1911006"/>
            <a:ext cx="687003" cy="687003"/>
          </a:xfrm>
          <a:prstGeom prst="rect">
            <a:avLst/>
          </a:prstGeom>
        </p:spPr>
      </p:pic>
      <p:pic>
        <p:nvPicPr>
          <p:cNvPr id="85" name="Graphic 84" descr="Arrow Right outline">
            <a:extLst>
              <a:ext uri="{FF2B5EF4-FFF2-40B4-BE49-F238E27FC236}">
                <a16:creationId xmlns:a16="http://schemas.microsoft.com/office/drawing/2014/main" id="{0F434B44-E2F2-3374-5C2A-7A0815E48D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86861" y="1892768"/>
            <a:ext cx="687003" cy="687003"/>
          </a:xfrm>
          <a:prstGeom prst="rect">
            <a:avLst/>
          </a:prstGeom>
        </p:spPr>
      </p:pic>
      <p:pic>
        <p:nvPicPr>
          <p:cNvPr id="86" name="Graphic 85" descr="Line arrow: Anti-clockwise curve outline">
            <a:extLst>
              <a:ext uri="{FF2B5EF4-FFF2-40B4-BE49-F238E27FC236}">
                <a16:creationId xmlns:a16="http://schemas.microsoft.com/office/drawing/2014/main" id="{857F57C8-A052-5927-51CE-1764137FAB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6449356" flipH="1">
            <a:off x="7246663" y="2045656"/>
            <a:ext cx="755703" cy="755703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E91C88FE-E6AB-AB79-962B-578EF45CC2F7}"/>
              </a:ext>
            </a:extLst>
          </p:cNvPr>
          <p:cNvSpPr txBox="1"/>
          <p:nvPr/>
        </p:nvSpPr>
        <p:spPr>
          <a:xfrm>
            <a:off x="936006" y="2601728"/>
            <a:ext cx="15956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/>
              <a:t>What are the barriers to better engagement?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D119CAA-0115-A96E-5601-886EF53F72F5}"/>
              </a:ext>
            </a:extLst>
          </p:cNvPr>
          <p:cNvSpPr txBox="1"/>
          <p:nvPr/>
        </p:nvSpPr>
        <p:spPr>
          <a:xfrm>
            <a:off x="3214498" y="2589843"/>
            <a:ext cx="15956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/>
              <a:t>What activities do you undertake?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2B4A12D-3DBE-5A20-40FA-5AB6A2620F54}"/>
              </a:ext>
            </a:extLst>
          </p:cNvPr>
          <p:cNvSpPr txBox="1"/>
          <p:nvPr/>
        </p:nvSpPr>
        <p:spPr>
          <a:xfrm>
            <a:off x="5540261" y="2599447"/>
            <a:ext cx="15956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/>
              <a:t>What will the outcomes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CA500A-05EB-E229-94DD-09913C6F5663}"/>
              </a:ext>
            </a:extLst>
          </p:cNvPr>
          <p:cNvSpPr txBox="1"/>
          <p:nvPr/>
        </p:nvSpPr>
        <p:spPr>
          <a:xfrm>
            <a:off x="2914730" y="3022919"/>
            <a:ext cx="15956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/>
              <a:t>a) Evidence Generation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A86C49-3C1B-6E57-D141-03E34A2D4E8D}"/>
              </a:ext>
            </a:extLst>
          </p:cNvPr>
          <p:cNvSpPr txBox="1"/>
          <p:nvPr/>
        </p:nvSpPr>
        <p:spPr>
          <a:xfrm>
            <a:off x="2914730" y="4197175"/>
            <a:ext cx="15956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/>
              <a:t>b) Coalition Building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486E29-5001-F338-6030-EDB426D5040F}"/>
              </a:ext>
            </a:extLst>
          </p:cNvPr>
          <p:cNvSpPr txBox="1"/>
          <p:nvPr/>
        </p:nvSpPr>
        <p:spPr>
          <a:xfrm>
            <a:off x="2914730" y="5223976"/>
            <a:ext cx="15956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/>
              <a:t>c) Catalytic Funding</a:t>
            </a:r>
          </a:p>
        </p:txBody>
      </p:sp>
      <p:pic>
        <p:nvPicPr>
          <p:cNvPr id="16" name="Picture 15" descr="A black rectangular sign with blue and orange text&#10;&#10;Description automatically generated">
            <a:extLst>
              <a:ext uri="{FF2B5EF4-FFF2-40B4-BE49-F238E27FC236}">
                <a16:creationId xmlns:a16="http://schemas.microsoft.com/office/drawing/2014/main" id="{E9F1C07F-8984-6874-F293-10EC358980D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95" y="465099"/>
            <a:ext cx="1215648" cy="7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7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 Hands on Deck">
      <a:dk1>
        <a:srgbClr val="000000"/>
      </a:dk1>
      <a:lt1>
        <a:srgbClr val="FFFFFF"/>
      </a:lt1>
      <a:dk2>
        <a:srgbClr val="082730"/>
      </a:dk2>
      <a:lt2>
        <a:srgbClr val="F3F3F3"/>
      </a:lt2>
      <a:accent1>
        <a:srgbClr val="148F5D"/>
      </a:accent1>
      <a:accent2>
        <a:srgbClr val="C6DFD4"/>
      </a:accent2>
      <a:accent3>
        <a:srgbClr val="008DA5"/>
      </a:accent3>
      <a:accent4>
        <a:srgbClr val="7BD857"/>
      </a:accent4>
      <a:accent5>
        <a:srgbClr val="0EBFDF"/>
      </a:accent5>
      <a:accent6>
        <a:srgbClr val="D1EAD9"/>
      </a:accent6>
      <a:hlink>
        <a:srgbClr val="D1EAD9"/>
      </a:hlink>
      <a:folHlink>
        <a:srgbClr val="F3F3F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E07699934E2249934EAE7692674922" ma:contentTypeVersion="18" ma:contentTypeDescription="Create a new document." ma:contentTypeScope="" ma:versionID="65996b8376f059b4ba6aff1f559f0928">
  <xsd:schema xmlns:xsd="http://www.w3.org/2001/XMLSchema" xmlns:xs="http://www.w3.org/2001/XMLSchema" xmlns:p="http://schemas.microsoft.com/office/2006/metadata/properties" xmlns:ns2="672bdffd-c82d-4544-bb37-3dcf328d66c5" xmlns:ns3="23734a98-7a07-49d7-8eae-b6e61e1d5013" targetNamespace="http://schemas.microsoft.com/office/2006/metadata/properties" ma:root="true" ma:fieldsID="4367a5868736af94d4414125691b14b6" ns2:_="" ns3:_="">
    <xsd:import namespace="672bdffd-c82d-4544-bb37-3dcf328d66c5"/>
    <xsd:import namespace="23734a98-7a07-49d7-8eae-b6e61e1d50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Sno_x002e_" minOccurs="0"/>
                <xsd:element ref="ns2:_x0023_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2bdffd-c82d-4544-bb37-3dcf328d66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9a014e4-2455-4f06-87b3-e9c07625cf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Sno_x002e_" ma:index="22" nillable="true" ma:displayName="Sno. " ma:format="Dropdown" ma:internalName="Sno_x002e_" ma:percentage="FALSE">
      <xsd:simpleType>
        <xsd:restriction base="dms:Number"/>
      </xsd:simpleType>
    </xsd:element>
    <xsd:element name="_x0023_" ma:index="23" nillable="true" ma:displayName="#" ma:format="Dropdown" ma:internalName="_x0023_" ma:percentage="FALSE">
      <xsd:simpleType>
        <xsd:restriction base="dms:Number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34a98-7a07-49d7-8eae-b6e61e1d501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e3910b8-2848-429e-b076-45feeb368cad}" ma:internalName="TaxCatchAll" ma:showField="CatchAllData" ma:web="23734a98-7a07-49d7-8eae-b6e61e1d50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734a98-7a07-49d7-8eae-b6e61e1d5013" xsi:nil="true"/>
    <lcf76f155ced4ddcb4097134ff3c332f xmlns="672bdffd-c82d-4544-bb37-3dcf328d66c5">
      <Terms xmlns="http://schemas.microsoft.com/office/infopath/2007/PartnerControls"/>
    </lcf76f155ced4ddcb4097134ff3c332f>
    <Sno_x002e_ xmlns="672bdffd-c82d-4544-bb37-3dcf328d66c5" xsi:nil="true"/>
    <_x0023_ xmlns="672bdffd-c82d-4544-bb37-3dcf328d66c5" xsi:nil="true"/>
  </documentManagement>
</p:properties>
</file>

<file path=customXml/itemProps1.xml><?xml version="1.0" encoding="utf-8"?>
<ds:datastoreItem xmlns:ds="http://schemas.openxmlformats.org/officeDocument/2006/customXml" ds:itemID="{30D62626-269A-43B9-B843-4C2B051980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241FEE-2788-4300-835E-A810F3055E55}">
  <ds:schemaRefs>
    <ds:schemaRef ds:uri="23734a98-7a07-49d7-8eae-b6e61e1d5013"/>
    <ds:schemaRef ds:uri="672bdffd-c82d-4544-bb37-3dcf328d66c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2FEE7EC-EAC3-4BC2-9A03-42BCE6F34856}">
  <ds:schemaRefs>
    <ds:schemaRef ds:uri="23734a98-7a07-49d7-8eae-b6e61e1d5013"/>
    <ds:schemaRef ds:uri="672bdffd-c82d-4544-bb37-3dcf328d66c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1191</Words>
  <Application>Microsoft Office PowerPoint</Application>
  <PresentationFormat>A4 Paper (210x297 mm)</PresentationFormat>
  <Paragraphs>123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Jobling</dc:creator>
  <cp:lastModifiedBy>Stephen Jobling</cp:lastModifiedBy>
  <cp:revision>29</cp:revision>
  <dcterms:created xsi:type="dcterms:W3CDTF">2023-09-04T12:31:52Z</dcterms:created>
  <dcterms:modified xsi:type="dcterms:W3CDTF">2024-01-29T15:07:03Z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0x010100FAE07699934E2249934EAE7692674922</vt:lpwstr>
  </property>
  <property fmtid="{D5CDD505-2E9C-101B-9397-08002B2CF9AE}" pid="3" name="MediaServiceImageTags">
    <vt:lpwstr/>
  </property>
</Properties>
</file>