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95" r:id="rId6"/>
    <p:sldId id="288" r:id="rId7"/>
    <p:sldId id="297" r:id="rId8"/>
    <p:sldId id="264" r:id="rId9"/>
    <p:sldId id="265" r:id="rId10"/>
    <p:sldId id="266" r:id="rId11"/>
    <p:sldId id="301" r:id="rId12"/>
    <p:sldId id="291" r:id="rId13"/>
    <p:sldId id="296" r:id="rId14"/>
    <p:sldId id="257" r:id="rId15"/>
    <p:sldId id="258" r:id="rId16"/>
    <p:sldId id="289" r:id="rId17"/>
    <p:sldId id="268" r:id="rId18"/>
    <p:sldId id="267" r:id="rId19"/>
    <p:sldId id="282" r:id="rId20"/>
    <p:sldId id="283" r:id="rId21"/>
    <p:sldId id="290" r:id="rId22"/>
    <p:sldId id="269" r:id="rId23"/>
    <p:sldId id="271" r:id="rId24"/>
    <p:sldId id="272" r:id="rId25"/>
    <p:sldId id="273" r:id="rId26"/>
    <p:sldId id="292" r:id="rId27"/>
    <p:sldId id="274" r:id="rId28"/>
    <p:sldId id="302" r:id="rId29"/>
    <p:sldId id="299" r:id="rId30"/>
    <p:sldId id="278" r:id="rId31"/>
    <p:sldId id="284" r:id="rId32"/>
    <p:sldId id="286" r:id="rId33"/>
    <p:sldId id="287" r:id="rId34"/>
    <p:sldId id="293" r:id="rId35"/>
    <p:sldId id="277" r:id="rId36"/>
    <p:sldId id="280" r:id="rId37"/>
    <p:sldId id="281" r:id="rId38"/>
    <p:sldId id="294"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0F587E-7463-70D5-1D4D-B5CB197D1553}" name="mattmostyn@me.com" initials="ma" userId="S::urn:spo:guest#mattmostyn@me.com::" providerId="AD"/>
  <p188:author id="{911CC28E-311D-B778-7B91-B9C669EF8420}" name="Stephen Jobling" initials="SJ" userId="S::stephen.jobling@globalschoolsforum.org::9a070840-d357-4ab7-b6ea-6f5b5867fa51" providerId="AD"/>
  <p188:author id="{9C4BCB9C-3EC8-614E-F732-9A4FF7680F05}" name="Peter Colenso" initials="PC" userId="S::peter.colenso@globalschoolsforum.org::9b04ac51-14fa-4ee7-9339-d7dd13eee9af" providerId="AD"/>
  <p188:author id="{A7FCD3DA-80D2-0CE4-A927-1DEE8D181E33}" name="Fergal  Turner" initials="FT" userId="S::fergal.turner@oxfordmeasured.co.uk::28620ddc-b998-44f9-ade3-14a23d2e065a" providerId="AD"/>
  <p188:author id="{8AC880EA-6796-4668-4716-2A43EF3D6141}" name="fergal.turner@oxfordmeasured.co.uk" initials="fe" userId="S::urn:spo:guest#fergal.turner@oxfordmeasured.co.uk::" providerId="AD"/>
  <p188:author id="{CE7E5DF8-99DD-90D3-99AF-BFABDB0B2DB0}" name="Claire England" initials="CE" userId="S::claire_idpfoundation.org#ext#@globalschoolsforum.onmicrosoft.com::7cb0328f-aff9-495e-8d53-6b210a60e680" providerId="AD"/>
  <p188:author id="{659DFEF8-B2A9-4B61-C062-7199F9287976}" name="Aashti Zaidi" initials="AZ" userId="S::aashti.zaidi@globalschoolsforum.org::6976f631-7f7e-4a18-bc0a-3cc1b40829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a:srgbClr val="C6D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Jobling" userId="S::stephen.jobling@globalschoolsforum.org::9a070840-d357-4ab7-b6ea-6f5b5867fa51" providerId="AD" clId="Web-{428F188A-B16F-B11A-0DC0-111CAFA670A1}"/>
    <pc:docChg chg="modSld">
      <pc:chgData name="Stephen Jobling" userId="S::stephen.jobling@globalschoolsforum.org::9a070840-d357-4ab7-b6ea-6f5b5867fa51" providerId="AD" clId="Web-{428F188A-B16F-B11A-0DC0-111CAFA670A1}" dt="2024-01-29T15:08:41.863" v="4" actId="20577"/>
      <pc:docMkLst>
        <pc:docMk/>
      </pc:docMkLst>
      <pc:sldChg chg="modSp">
        <pc:chgData name="Stephen Jobling" userId="S::stephen.jobling@globalschoolsforum.org::9a070840-d357-4ab7-b6ea-6f5b5867fa51" providerId="AD" clId="Web-{428F188A-B16F-B11A-0DC0-111CAFA670A1}" dt="2024-01-29T15:08:41.863" v="4" actId="20577"/>
        <pc:sldMkLst>
          <pc:docMk/>
          <pc:sldMk cId="3825429356" sldId="303"/>
        </pc:sldMkLst>
        <pc:spChg chg="mod">
          <ac:chgData name="Stephen Jobling" userId="S::stephen.jobling@globalschoolsforum.org::9a070840-d357-4ab7-b6ea-6f5b5867fa51" providerId="AD" clId="Web-{428F188A-B16F-B11A-0DC0-111CAFA670A1}" dt="2024-01-29T15:08:41.863" v="4" actId="20577"/>
          <ac:spMkLst>
            <pc:docMk/>
            <pc:sldMk cId="3825429356" sldId="303"/>
            <ac:spMk id="4" creationId="{5CA685FD-F52A-CAB7-941C-6C6E97F81E99}"/>
          </ac:spMkLst>
        </pc:spChg>
      </pc:sldChg>
    </pc:docChg>
  </pc:docChgLst>
  <pc:docChgLst>
    <pc:chgData name="Stephen Jobling" userId="9a070840-d357-4ab7-b6ea-6f5b5867fa51" providerId="ADAL" clId="{128BE52F-A52A-4D9B-98DA-7CC260466181}"/>
    <pc:docChg chg="modSld">
      <pc:chgData name="Stephen Jobling" userId="9a070840-d357-4ab7-b6ea-6f5b5867fa51" providerId="ADAL" clId="{128BE52F-A52A-4D9B-98DA-7CC260466181}" dt="2024-01-31T10:04:21.056" v="82" actId="20577"/>
      <pc:docMkLst>
        <pc:docMk/>
      </pc:docMkLst>
      <pc:sldChg chg="modSp mod">
        <pc:chgData name="Stephen Jobling" userId="9a070840-d357-4ab7-b6ea-6f5b5867fa51" providerId="ADAL" clId="{128BE52F-A52A-4D9B-98DA-7CC260466181}" dt="2024-01-31T10:00:58.038" v="67" actId="20577"/>
        <pc:sldMkLst>
          <pc:docMk/>
          <pc:sldMk cId="1553442631" sldId="257"/>
        </pc:sldMkLst>
        <pc:spChg chg="mod">
          <ac:chgData name="Stephen Jobling" userId="9a070840-d357-4ab7-b6ea-6f5b5867fa51" providerId="ADAL" clId="{128BE52F-A52A-4D9B-98DA-7CC260466181}" dt="2024-01-30T15:44:37.456" v="31" actId="14100"/>
          <ac:spMkLst>
            <pc:docMk/>
            <pc:sldMk cId="1553442631" sldId="257"/>
            <ac:spMk id="2" creationId="{466FC0DC-D9F4-18A4-8944-C504650B411B}"/>
          </ac:spMkLst>
        </pc:spChg>
        <pc:spChg chg="mod">
          <ac:chgData name="Stephen Jobling" userId="9a070840-d357-4ab7-b6ea-6f5b5867fa51" providerId="ADAL" clId="{128BE52F-A52A-4D9B-98DA-7CC260466181}" dt="2024-01-31T10:00:58.038" v="67" actId="20577"/>
          <ac:spMkLst>
            <pc:docMk/>
            <pc:sldMk cId="1553442631" sldId="257"/>
            <ac:spMk id="6" creationId="{6C76B930-31BD-B52E-1396-253D30669149}"/>
          </ac:spMkLst>
        </pc:spChg>
      </pc:sldChg>
      <pc:sldChg chg="modSp mod delCm">
        <pc:chgData name="Stephen Jobling" userId="9a070840-d357-4ab7-b6ea-6f5b5867fa51" providerId="ADAL" clId="{128BE52F-A52A-4D9B-98DA-7CC260466181}" dt="2024-01-30T15:44:18.542" v="18" actId="20577"/>
        <pc:sldMkLst>
          <pc:docMk/>
          <pc:sldMk cId="1704565208" sldId="266"/>
        </pc:sldMkLst>
        <pc:spChg chg="mod">
          <ac:chgData name="Stephen Jobling" userId="9a070840-d357-4ab7-b6ea-6f5b5867fa51" providerId="ADAL" clId="{128BE52F-A52A-4D9B-98DA-7CC260466181}" dt="2024-01-30T15:44:18.542" v="18" actId="20577"/>
          <ac:spMkLst>
            <pc:docMk/>
            <pc:sldMk cId="1704565208" sldId="266"/>
            <ac:spMk id="41" creationId="{10554B36-DCAF-3055-6AE8-C4928B1B75FB}"/>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128BE52F-A52A-4D9B-98DA-7CC260466181}" dt="2024-01-30T15:44:11.470" v="14"/>
              <pc2:cmMkLst xmlns:pc2="http://schemas.microsoft.com/office/powerpoint/2019/9/main/command">
                <pc:docMk/>
                <pc:sldMk cId="1704565208" sldId="266"/>
                <pc2:cmMk id="{7C93D3C4-8CD5-4239-B6FD-09C87CC75437}"/>
              </pc2:cmMkLst>
            </pc226:cmChg>
          </p:ext>
        </pc:extLst>
      </pc:sldChg>
      <pc:sldChg chg="delCm">
        <pc:chgData name="Stephen Jobling" userId="9a070840-d357-4ab7-b6ea-6f5b5867fa51" providerId="ADAL" clId="{128BE52F-A52A-4D9B-98DA-7CC260466181}" dt="2024-01-30T15:44:50.620" v="32"/>
        <pc:sldMkLst>
          <pc:docMk/>
          <pc:sldMk cId="230533903" sldId="271"/>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128BE52F-A52A-4D9B-98DA-7CC260466181}" dt="2024-01-30T15:44:50.620" v="32"/>
              <pc2:cmMkLst xmlns:pc2="http://schemas.microsoft.com/office/powerpoint/2019/9/main/command">
                <pc:docMk/>
                <pc:sldMk cId="230533903" sldId="271"/>
                <pc2:cmMk id="{C1244A21-A79A-442E-83F3-78DA45BAA365}"/>
              </pc2:cmMkLst>
            </pc226:cmChg>
          </p:ext>
        </pc:extLst>
      </pc:sldChg>
      <pc:sldChg chg="delCm">
        <pc:chgData name="Stephen Jobling" userId="9a070840-d357-4ab7-b6ea-6f5b5867fa51" providerId="ADAL" clId="{128BE52F-A52A-4D9B-98DA-7CC260466181}" dt="2024-01-31T09:58:41.478" v="33"/>
        <pc:sldMkLst>
          <pc:docMk/>
          <pc:sldMk cId="2457032354" sldId="284"/>
        </pc:sldMkLst>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128BE52F-A52A-4D9B-98DA-7CC260466181}" dt="2024-01-31T09:58:41.478" v="33"/>
              <pc2:cmMkLst xmlns:pc2="http://schemas.microsoft.com/office/powerpoint/2019/9/main/command">
                <pc:docMk/>
                <pc:sldMk cId="2457032354" sldId="284"/>
                <pc2:cmMk id="{699EF778-2C89-4E30-B7D3-EB0C1C084F41}"/>
              </pc2:cmMkLst>
            </pc226:cmChg>
          </p:ext>
        </pc:extLst>
      </pc:sldChg>
      <pc:sldChg chg="modSp mod delCm">
        <pc:chgData name="Stephen Jobling" userId="9a070840-d357-4ab7-b6ea-6f5b5867fa51" providerId="ADAL" clId="{128BE52F-A52A-4D9B-98DA-7CC260466181}" dt="2024-01-31T10:01:36.070" v="70" actId="1036"/>
        <pc:sldMkLst>
          <pc:docMk/>
          <pc:sldMk cId="1828410823" sldId="287"/>
        </pc:sldMkLst>
        <pc:spChg chg="mod">
          <ac:chgData name="Stephen Jobling" userId="9a070840-d357-4ab7-b6ea-6f5b5867fa51" providerId="ADAL" clId="{128BE52F-A52A-4D9B-98DA-7CC260466181}" dt="2024-01-31T10:01:36.070" v="70" actId="1036"/>
          <ac:spMkLst>
            <pc:docMk/>
            <pc:sldMk cId="1828410823" sldId="287"/>
            <ac:spMk id="9" creationId="{1D8142AD-5E22-11D7-3128-236F9E28B188}"/>
          </ac:spMkLst>
        </pc:spChg>
        <pc:extLst>
          <p:ext xmlns:p="http://schemas.openxmlformats.org/presentationml/2006/main" uri="{D6D511B9-2390-475A-947B-AFAB55BFBCF1}">
            <pc226:cmChg xmlns:pc226="http://schemas.microsoft.com/office/powerpoint/2022/06/main/command" chg="del">
              <pc226:chgData name="Stephen Jobling" userId="9a070840-d357-4ab7-b6ea-6f5b5867fa51" providerId="ADAL" clId="{128BE52F-A52A-4D9B-98DA-7CC260466181}" dt="2024-01-31T10:01:32.331" v="68"/>
              <pc2:cmMkLst xmlns:pc2="http://schemas.microsoft.com/office/powerpoint/2019/9/main/command">
                <pc:docMk/>
                <pc:sldMk cId="1828410823" sldId="287"/>
                <pc2:cmMk id="{9D38213A-385E-412A-A576-E7DEADA8D146}"/>
              </pc2:cmMkLst>
            </pc226:cmChg>
            <pc226:cmChg xmlns:pc226="http://schemas.microsoft.com/office/powerpoint/2022/06/main/command" chg="del">
              <pc226:chgData name="Stephen Jobling" userId="9a070840-d357-4ab7-b6ea-6f5b5867fa51" providerId="ADAL" clId="{128BE52F-A52A-4D9B-98DA-7CC260466181}" dt="2024-01-31T10:01:33.210" v="69"/>
              <pc2:cmMkLst xmlns:pc2="http://schemas.microsoft.com/office/powerpoint/2019/9/main/command">
                <pc:docMk/>
                <pc:sldMk cId="1828410823" sldId="287"/>
                <pc2:cmMk id="{DEBC1AED-F00E-45DD-8D50-54C3B9CF7D70}"/>
              </pc2:cmMkLst>
            </pc226:cmChg>
          </p:ext>
        </pc:extLst>
      </pc:sldChg>
      <pc:sldChg chg="modSp mod">
        <pc:chgData name="Stephen Jobling" userId="9a070840-d357-4ab7-b6ea-6f5b5867fa51" providerId="ADAL" clId="{128BE52F-A52A-4D9B-98DA-7CC260466181}" dt="2024-01-31T10:00:28.864" v="55" actId="20577"/>
        <pc:sldMkLst>
          <pc:docMk/>
          <pc:sldMk cId="3089832512" sldId="288"/>
        </pc:sldMkLst>
        <pc:graphicFrameChg chg="modGraphic">
          <ac:chgData name="Stephen Jobling" userId="9a070840-d357-4ab7-b6ea-6f5b5867fa51" providerId="ADAL" clId="{128BE52F-A52A-4D9B-98DA-7CC260466181}" dt="2024-01-31T10:00:28.864" v="55" actId="20577"/>
          <ac:graphicFrameMkLst>
            <pc:docMk/>
            <pc:sldMk cId="3089832512" sldId="288"/>
            <ac:graphicFrameMk id="3" creationId="{87EA96E7-CE67-890C-D7FB-EE60DA2E489E}"/>
          </ac:graphicFrameMkLst>
        </pc:graphicFrameChg>
      </pc:sldChg>
      <pc:sldChg chg="modSp mod">
        <pc:chgData name="Stephen Jobling" userId="9a070840-d357-4ab7-b6ea-6f5b5867fa51" providerId="ADAL" clId="{128BE52F-A52A-4D9B-98DA-7CC260466181}" dt="2024-01-31T10:04:21.056" v="82" actId="20577"/>
        <pc:sldMkLst>
          <pc:docMk/>
          <pc:sldMk cId="3495472251" sldId="295"/>
        </pc:sldMkLst>
        <pc:spChg chg="mod">
          <ac:chgData name="Stephen Jobling" userId="9a070840-d357-4ab7-b6ea-6f5b5867fa51" providerId="ADAL" clId="{128BE52F-A52A-4D9B-98DA-7CC260466181}" dt="2024-01-31T10:00:10.175" v="43" actId="20577"/>
          <ac:spMkLst>
            <pc:docMk/>
            <pc:sldMk cId="3495472251" sldId="295"/>
            <ac:spMk id="3" creationId="{B56C1A7C-9880-8A5F-FEFE-70ED3BEEE254}"/>
          </ac:spMkLst>
        </pc:spChg>
        <pc:spChg chg="mod">
          <ac:chgData name="Stephen Jobling" userId="9a070840-d357-4ab7-b6ea-6f5b5867fa51" providerId="ADAL" clId="{128BE52F-A52A-4D9B-98DA-7CC260466181}" dt="2024-01-31T10:04:21.056" v="82" actId="20577"/>
          <ac:spMkLst>
            <pc:docMk/>
            <pc:sldMk cId="3495472251" sldId="295"/>
            <ac:spMk id="5" creationId="{E24C860F-FFB7-45C7-6097-6142E3492436}"/>
          </ac:spMkLst>
        </pc:spChg>
      </pc:sldChg>
      <pc:sldChg chg="modSp mod">
        <pc:chgData name="Stephen Jobling" userId="9a070840-d357-4ab7-b6ea-6f5b5867fa51" providerId="ADAL" clId="{128BE52F-A52A-4D9B-98DA-7CC260466181}" dt="2024-01-30T15:44:00.270" v="13" actId="20577"/>
        <pc:sldMkLst>
          <pc:docMk/>
          <pc:sldMk cId="2806573814" sldId="297"/>
        </pc:sldMkLst>
        <pc:spChg chg="mod">
          <ac:chgData name="Stephen Jobling" userId="9a070840-d357-4ab7-b6ea-6f5b5867fa51" providerId="ADAL" clId="{128BE52F-A52A-4D9B-98DA-7CC260466181}" dt="2024-01-30T15:44:00.270" v="13" actId="20577"/>
          <ac:spMkLst>
            <pc:docMk/>
            <pc:sldMk cId="2806573814" sldId="297"/>
            <ac:spMk id="3" creationId="{504C17F7-EAC3-6721-3635-CD1D3B21FA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13BE8-A2C2-1241-88BF-DCF4B3653FE2}"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2FD7B-D44D-4943-8478-F277161D5892}" type="slidenum">
              <a:rPr lang="en-GB" smtClean="0"/>
              <a:t>‹#›</a:t>
            </a:fld>
            <a:endParaRPr lang="en-GB"/>
          </a:p>
        </p:txBody>
      </p:sp>
    </p:spTree>
    <p:extLst>
      <p:ext uri="{BB962C8B-B14F-4D97-AF65-F5344CB8AC3E}">
        <p14:creationId xmlns:p14="http://schemas.microsoft.com/office/powerpoint/2010/main" val="386045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all of the case studies had evidence of impact</a:t>
            </a:r>
          </a:p>
        </p:txBody>
      </p:sp>
      <p:sp>
        <p:nvSpPr>
          <p:cNvPr id="4" name="Slide Number Placeholder 3"/>
          <p:cNvSpPr>
            <a:spLocks noGrp="1"/>
          </p:cNvSpPr>
          <p:nvPr>
            <p:ph type="sldNum" sz="quarter" idx="5"/>
          </p:nvPr>
        </p:nvSpPr>
        <p:spPr/>
        <p:txBody>
          <a:bodyPr/>
          <a:lstStyle/>
          <a:p>
            <a:fld id="{6872FD7B-D44D-4943-8478-F277161D5892}" type="slidenum">
              <a:rPr lang="en-GB" smtClean="0"/>
              <a:t>6</a:t>
            </a:fld>
            <a:endParaRPr lang="en-GB"/>
          </a:p>
        </p:txBody>
      </p:sp>
    </p:spTree>
    <p:extLst>
      <p:ext uri="{BB962C8B-B14F-4D97-AF65-F5344CB8AC3E}">
        <p14:creationId xmlns:p14="http://schemas.microsoft.com/office/powerpoint/2010/main" val="194005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Adaptation Note:</a:t>
            </a:r>
          </a:p>
          <a:p>
            <a:endParaRPr lang="en-GB" b="1"/>
          </a:p>
          <a:p>
            <a:r>
              <a:rPr lang="en-GB" b="0"/>
              <a:t>This simplified version of the action framework can be used instead of the previous slide. It is a simplification which can help to avoid overloading participants with too much information early in the workshop. Each of the points is explained fully later in the presentation. </a:t>
            </a:r>
          </a:p>
        </p:txBody>
      </p:sp>
      <p:sp>
        <p:nvSpPr>
          <p:cNvPr id="4" name="Slide Number Placeholder 3"/>
          <p:cNvSpPr>
            <a:spLocks noGrp="1"/>
          </p:cNvSpPr>
          <p:nvPr>
            <p:ph type="sldNum" sz="quarter" idx="5"/>
          </p:nvPr>
        </p:nvSpPr>
        <p:spPr/>
        <p:txBody>
          <a:bodyPr/>
          <a:lstStyle/>
          <a:p>
            <a:fld id="{6872FD7B-D44D-4943-8478-F277161D5892}" type="slidenum">
              <a:rPr lang="en-GB" smtClean="0"/>
              <a:t>8</a:t>
            </a:fld>
            <a:endParaRPr lang="en-GB"/>
          </a:p>
        </p:txBody>
      </p:sp>
    </p:spTree>
    <p:extLst>
      <p:ext uri="{BB962C8B-B14F-4D97-AF65-F5344CB8AC3E}">
        <p14:creationId xmlns:p14="http://schemas.microsoft.com/office/powerpoint/2010/main" val="10186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 Mapping Characteristics, Assets and Opportunities</a:t>
            </a:r>
          </a:p>
        </p:txBody>
      </p:sp>
      <p:sp>
        <p:nvSpPr>
          <p:cNvPr id="4" name="Slide Number Placeholder 3"/>
          <p:cNvSpPr>
            <a:spLocks noGrp="1"/>
          </p:cNvSpPr>
          <p:nvPr>
            <p:ph type="sldNum" sz="quarter" idx="5"/>
          </p:nvPr>
        </p:nvSpPr>
        <p:spPr/>
        <p:txBody>
          <a:bodyPr/>
          <a:lstStyle/>
          <a:p>
            <a:fld id="{6872FD7B-D44D-4943-8478-F277161D5892}" type="slidenum">
              <a:rPr lang="en-GB" smtClean="0"/>
              <a:t>18</a:t>
            </a:fld>
            <a:endParaRPr lang="en-GB"/>
          </a:p>
        </p:txBody>
      </p:sp>
    </p:spTree>
    <p:extLst>
      <p:ext uri="{BB962C8B-B14F-4D97-AF65-F5344CB8AC3E}">
        <p14:creationId xmlns:p14="http://schemas.microsoft.com/office/powerpoint/2010/main" val="1410270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Checklists for building engagement</a:t>
            </a:r>
          </a:p>
        </p:txBody>
      </p:sp>
      <p:sp>
        <p:nvSpPr>
          <p:cNvPr id="4" name="Slide Number Placeholder 3"/>
          <p:cNvSpPr>
            <a:spLocks noGrp="1"/>
          </p:cNvSpPr>
          <p:nvPr>
            <p:ph type="sldNum" sz="quarter" idx="5"/>
          </p:nvPr>
        </p:nvSpPr>
        <p:spPr/>
        <p:txBody>
          <a:bodyPr/>
          <a:lstStyle/>
          <a:p>
            <a:fld id="{6872FD7B-D44D-4943-8478-F277161D5892}" type="slidenum">
              <a:rPr lang="en-GB" smtClean="0"/>
              <a:t>23</a:t>
            </a:fld>
            <a:endParaRPr lang="en-GB"/>
          </a:p>
        </p:txBody>
      </p:sp>
    </p:spTree>
    <p:extLst>
      <p:ext uri="{BB962C8B-B14F-4D97-AF65-F5344CB8AC3E}">
        <p14:creationId xmlns:p14="http://schemas.microsoft.com/office/powerpoint/2010/main" val="200773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Adaptation Notes:</a:t>
            </a:r>
          </a:p>
          <a:p>
            <a:endParaRPr lang="en-GB" b="1"/>
          </a:p>
          <a:p>
            <a:r>
              <a:rPr lang="en-GB" b="0"/>
              <a:t>This slide and the next are a simplified introduction to activity four. They can be used to replace the four subsequent slides for a higher level introduction to this topic. </a:t>
            </a:r>
            <a:r>
              <a:rPr lang="en-GB"/>
              <a:t>There is a simpler version of activity four to accompany this approach. </a:t>
            </a:r>
            <a:endParaRPr lang="en-GB" b="0"/>
          </a:p>
        </p:txBody>
      </p:sp>
      <p:sp>
        <p:nvSpPr>
          <p:cNvPr id="4" name="Slide Number Placeholder 3"/>
          <p:cNvSpPr>
            <a:spLocks noGrp="1"/>
          </p:cNvSpPr>
          <p:nvPr>
            <p:ph type="sldNum" sz="quarter" idx="5"/>
          </p:nvPr>
        </p:nvSpPr>
        <p:spPr/>
        <p:txBody>
          <a:bodyPr/>
          <a:lstStyle/>
          <a:p>
            <a:fld id="{6872FD7B-D44D-4943-8478-F277161D5892}" type="slidenum">
              <a:rPr lang="en-GB" smtClean="0"/>
              <a:t>26</a:t>
            </a:fld>
            <a:endParaRPr lang="en-GB"/>
          </a:p>
        </p:txBody>
      </p:sp>
    </p:spTree>
    <p:extLst>
      <p:ext uri="{BB962C8B-B14F-4D97-AF65-F5344CB8AC3E}">
        <p14:creationId xmlns:p14="http://schemas.microsoft.com/office/powerpoint/2010/main" val="137262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Mapping your pathway to collaborative engagement</a:t>
            </a:r>
          </a:p>
        </p:txBody>
      </p:sp>
      <p:sp>
        <p:nvSpPr>
          <p:cNvPr id="4" name="Slide Number Placeholder 3"/>
          <p:cNvSpPr>
            <a:spLocks noGrp="1"/>
          </p:cNvSpPr>
          <p:nvPr>
            <p:ph type="sldNum" sz="quarter" idx="5"/>
          </p:nvPr>
        </p:nvSpPr>
        <p:spPr/>
        <p:txBody>
          <a:bodyPr/>
          <a:lstStyle/>
          <a:p>
            <a:fld id="{6872FD7B-D44D-4943-8478-F277161D5892}" type="slidenum">
              <a:rPr lang="en-GB" smtClean="0"/>
              <a:t>31</a:t>
            </a:fld>
            <a:endParaRPr lang="en-GB"/>
          </a:p>
        </p:txBody>
      </p:sp>
    </p:spTree>
    <p:extLst>
      <p:ext uri="{BB962C8B-B14F-4D97-AF65-F5344CB8AC3E}">
        <p14:creationId xmlns:p14="http://schemas.microsoft.com/office/powerpoint/2010/main" val="10501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 Self-assessment form</a:t>
            </a:r>
          </a:p>
        </p:txBody>
      </p:sp>
      <p:sp>
        <p:nvSpPr>
          <p:cNvPr id="4" name="Slide Number Placeholder 3"/>
          <p:cNvSpPr>
            <a:spLocks noGrp="1"/>
          </p:cNvSpPr>
          <p:nvPr>
            <p:ph type="sldNum" sz="quarter" idx="5"/>
          </p:nvPr>
        </p:nvSpPr>
        <p:spPr/>
        <p:txBody>
          <a:bodyPr/>
          <a:lstStyle/>
          <a:p>
            <a:fld id="{6872FD7B-D44D-4943-8478-F277161D5892}" type="slidenum">
              <a:rPr lang="en-GB" smtClean="0"/>
              <a:t>35</a:t>
            </a:fld>
            <a:endParaRPr lang="en-GB"/>
          </a:p>
        </p:txBody>
      </p:sp>
    </p:spTree>
    <p:extLst>
      <p:ext uri="{BB962C8B-B14F-4D97-AF65-F5344CB8AC3E}">
        <p14:creationId xmlns:p14="http://schemas.microsoft.com/office/powerpoint/2010/main" val="74565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C766D1BC-8C7B-9106-B17C-5DF1AF378F78}"/>
              </a:ext>
            </a:extLst>
          </p:cNvPr>
          <p:cNvSpPr/>
          <p:nvPr userDrawn="1"/>
        </p:nvSpPr>
        <p:spPr>
          <a:xfrm rot="5400000">
            <a:off x="1558638" y="1065811"/>
            <a:ext cx="4233551" cy="7350829"/>
          </a:xfrm>
          <a:prstGeom prst="triangle">
            <a:avLst>
              <a:gd name="adj" fmla="val 10000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4855FC-0A33-C318-4963-CFEC6C7A6CB2}"/>
              </a:ext>
            </a:extLst>
          </p:cNvPr>
          <p:cNvSpPr>
            <a:spLocks noGrp="1"/>
          </p:cNvSpPr>
          <p:nvPr>
            <p:ph type="ctrTitle"/>
          </p:nvPr>
        </p:nvSpPr>
        <p:spPr>
          <a:xfrm>
            <a:off x="838199" y="1122363"/>
            <a:ext cx="6381997" cy="2387600"/>
          </a:xfrm>
        </p:spPr>
        <p:txBody>
          <a:bodyPr anchor="ctr"/>
          <a:lstStyle>
            <a:lvl1pPr algn="l">
              <a:defRPr sz="60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94762543-3FC5-A601-8F66-84EBAF24736E}"/>
              </a:ext>
            </a:extLst>
          </p:cNvPr>
          <p:cNvSpPr>
            <a:spLocks noGrp="1"/>
          </p:cNvSpPr>
          <p:nvPr>
            <p:ph type="subTitle" idx="1"/>
          </p:nvPr>
        </p:nvSpPr>
        <p:spPr>
          <a:xfrm>
            <a:off x="838199" y="3602038"/>
            <a:ext cx="638199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EF0A62A2-D015-944F-CF89-C4D66293640A}"/>
              </a:ext>
            </a:extLst>
          </p:cNvPr>
          <p:cNvSpPr>
            <a:spLocks noGrp="1"/>
          </p:cNvSpPr>
          <p:nvPr>
            <p:ph type="sldNum" sz="quarter" idx="12"/>
          </p:nvPr>
        </p:nvSpPr>
        <p:spPr/>
        <p:txBody>
          <a:bodyPr/>
          <a:lstStyle/>
          <a:p>
            <a:fld id="{30B97D81-46BF-2740-AF6C-B603D7348C9F}" type="slidenum">
              <a:rPr lang="en-GB" smtClean="0"/>
              <a:t>‹#›</a:t>
            </a:fld>
            <a:endParaRPr lang="en-GB"/>
          </a:p>
        </p:txBody>
      </p:sp>
      <p:sp>
        <p:nvSpPr>
          <p:cNvPr id="7" name="Triangle 6">
            <a:extLst>
              <a:ext uri="{FF2B5EF4-FFF2-40B4-BE49-F238E27FC236}">
                <a16:creationId xmlns:a16="http://schemas.microsoft.com/office/drawing/2014/main" id="{7268CFF2-96F4-EB59-CE41-D23D947EDBEF}"/>
              </a:ext>
            </a:extLst>
          </p:cNvPr>
          <p:cNvSpPr/>
          <p:nvPr userDrawn="1"/>
        </p:nvSpPr>
        <p:spPr>
          <a:xfrm>
            <a:off x="4444678" y="0"/>
            <a:ext cx="7747322" cy="6858000"/>
          </a:xfrm>
          <a:prstGeom prst="triangle">
            <a:avLst>
              <a:gd name="adj" fmla="val 100000"/>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304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6F04-2F88-1C59-7E48-F55FA699C0F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B5E483A-EF2C-EA34-0514-54A64829444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2845C3-D1BD-6EED-8782-5A21FCF5BD4F}"/>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5" name="Footer Placeholder 4">
            <a:extLst>
              <a:ext uri="{FF2B5EF4-FFF2-40B4-BE49-F238E27FC236}">
                <a16:creationId xmlns:a16="http://schemas.microsoft.com/office/drawing/2014/main" id="{F0E817A2-1D0D-E746-9BD5-78F53405E4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37A0-19CF-C04A-4201-958BC2351B17}"/>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50145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8802BD-B504-4A0F-C966-7BBC7B37EEF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2654FF6-8268-DAC0-65BA-13BD497906B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AB414C-3848-97AB-0E70-067FF9B2F802}"/>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5" name="Footer Placeholder 4">
            <a:extLst>
              <a:ext uri="{FF2B5EF4-FFF2-40B4-BE49-F238E27FC236}">
                <a16:creationId xmlns:a16="http://schemas.microsoft.com/office/drawing/2014/main" id="{DEE24AAE-1B0E-BA1A-7E29-132185E73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668D2-8838-7ED9-2CF5-FAEAB9C18A20}"/>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78761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3A5-F5A5-4774-58AA-B61DF692F6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23EEFC-2ADE-01FA-0A22-124AA92ACF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4C6096-BD13-ECDE-1B6A-BCB68D847130}"/>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5" name="Footer Placeholder 4">
            <a:extLst>
              <a:ext uri="{FF2B5EF4-FFF2-40B4-BE49-F238E27FC236}">
                <a16:creationId xmlns:a16="http://schemas.microsoft.com/office/drawing/2014/main" id="{EBFBAB8F-0505-627A-E44E-9DE74AA24C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1E58E8-69C3-F65B-46E3-93AAAF33312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39143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C6BD-578B-D81D-4526-A7DA18624F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2072EFF-8760-58CE-E308-EE03D8679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C63BED-4320-BD31-8892-55351025547C}"/>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5" name="Footer Placeholder 4">
            <a:extLst>
              <a:ext uri="{FF2B5EF4-FFF2-40B4-BE49-F238E27FC236}">
                <a16:creationId xmlns:a16="http://schemas.microsoft.com/office/drawing/2014/main" id="{512BEF9D-FFA5-0205-1707-47A26A644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142F8-7C9E-2895-99C1-BD812341FFF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685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75F0-FD3F-06D8-A111-CE965272CC8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721928A-A7E3-CF2C-332E-798109AF64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540468-1900-42AD-6FC1-CE57588862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DE33BC0-2C85-C409-BFEE-EF01F9228DA4}"/>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6" name="Footer Placeholder 5">
            <a:extLst>
              <a:ext uri="{FF2B5EF4-FFF2-40B4-BE49-F238E27FC236}">
                <a16:creationId xmlns:a16="http://schemas.microsoft.com/office/drawing/2014/main" id="{52C3C1AA-7E59-2907-C8DD-03DF4BA12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EF053-F494-73F9-B772-ECE53166398B}"/>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7040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E4E3-D6D8-F940-90BB-389FB3B4D12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F33EFB7-C953-2772-69E4-75486E18A4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540FF76-DEB1-BCD1-C60F-3D33DF5E8A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E6DB534-1D3F-C658-E69B-0E0159C03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DFFE15-F142-5C8B-CB90-4930FE5BD3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42B36E3-10A6-8FAF-3D81-4515895EA95E}"/>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8" name="Footer Placeholder 7">
            <a:extLst>
              <a:ext uri="{FF2B5EF4-FFF2-40B4-BE49-F238E27FC236}">
                <a16:creationId xmlns:a16="http://schemas.microsoft.com/office/drawing/2014/main" id="{3170EB71-0D21-D1B6-ABB6-B1F3E29997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2856BC-7D02-9E5C-98A3-C0DBC50D7F54}"/>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89648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90FD-F453-3933-414F-FCF6A6C1DE98}"/>
              </a:ext>
            </a:extLst>
          </p:cNvPr>
          <p:cNvSpPr>
            <a:spLocks noGrp="1"/>
          </p:cNvSpPr>
          <p:nvPr>
            <p:ph type="title"/>
          </p:nvPr>
        </p:nvSpPr>
        <p:spPr>
          <a:xfrm>
            <a:off x="838200" y="365126"/>
            <a:ext cx="6204431" cy="810532"/>
          </a:xfrm>
        </p:spPr>
        <p:txBody>
          <a:bodyPr>
            <a:noAutofit/>
          </a:bodyPr>
          <a:lstStyle>
            <a:lvl1pPr>
              <a:defRPr sz="3200" b="1">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Date Placeholder 2">
            <a:extLst>
              <a:ext uri="{FF2B5EF4-FFF2-40B4-BE49-F238E27FC236}">
                <a16:creationId xmlns:a16="http://schemas.microsoft.com/office/drawing/2014/main" id="{38023FF8-C3A0-35C3-A148-E660A3476C60}"/>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4" name="Footer Placeholder 3">
            <a:extLst>
              <a:ext uri="{FF2B5EF4-FFF2-40B4-BE49-F238E27FC236}">
                <a16:creationId xmlns:a16="http://schemas.microsoft.com/office/drawing/2014/main" id="{104F9353-55D2-E335-F9F1-6CEFF263F4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AFB643-983A-A493-4294-87EC6DAE62C5}"/>
              </a:ext>
            </a:extLst>
          </p:cNvPr>
          <p:cNvSpPr>
            <a:spLocks noGrp="1"/>
          </p:cNvSpPr>
          <p:nvPr>
            <p:ph type="sldNum" sz="quarter" idx="12"/>
          </p:nvPr>
        </p:nvSpPr>
        <p:spPr/>
        <p:txBody>
          <a:bodyPr/>
          <a:lstStyle/>
          <a:p>
            <a:fld id="{30B97D81-46BF-2740-AF6C-B603D7348C9F}" type="slidenum">
              <a:rPr lang="en-GB" smtClean="0"/>
              <a:t>‹#›</a:t>
            </a:fld>
            <a:endParaRPr lang="en-GB"/>
          </a:p>
        </p:txBody>
      </p:sp>
      <p:pic>
        <p:nvPicPr>
          <p:cNvPr id="9" name="Picture 8" descr="A black rectangular sign with blue and orange text&#10;&#10;Description automatically generated">
            <a:extLst>
              <a:ext uri="{FF2B5EF4-FFF2-40B4-BE49-F238E27FC236}">
                <a16:creationId xmlns:a16="http://schemas.microsoft.com/office/drawing/2014/main" id="{FAB1A50D-A860-ED88-992F-D605CCB6B18E}"/>
              </a:ext>
            </a:extLst>
          </p:cNvPr>
          <p:cNvPicPr>
            <a:picLocks noChangeAspect="1"/>
          </p:cNvPicPr>
          <p:nvPr userDrawn="1"/>
        </p:nvPicPr>
        <p:blipFill>
          <a:blip r:embed="rId2"/>
          <a:stretch>
            <a:fillRect/>
          </a:stretch>
        </p:blipFill>
        <p:spPr>
          <a:xfrm>
            <a:off x="10735076" y="217662"/>
            <a:ext cx="1262847" cy="810532"/>
          </a:xfrm>
          <a:prstGeom prst="rect">
            <a:avLst/>
          </a:prstGeom>
        </p:spPr>
      </p:pic>
    </p:spTree>
    <p:extLst>
      <p:ext uri="{BB962C8B-B14F-4D97-AF65-F5344CB8AC3E}">
        <p14:creationId xmlns:p14="http://schemas.microsoft.com/office/powerpoint/2010/main" val="224143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306053-F9B9-D783-AE8C-9A8DBCCBCE18}"/>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3" name="Footer Placeholder 2">
            <a:extLst>
              <a:ext uri="{FF2B5EF4-FFF2-40B4-BE49-F238E27FC236}">
                <a16:creationId xmlns:a16="http://schemas.microsoft.com/office/drawing/2014/main" id="{183ECDED-41C1-F390-87A2-929CA5C72D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3AE5C8-7826-2A21-4970-B0D27DA9E0D6}"/>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154632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F429-7AC5-4370-55FA-ED67BFB7D1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139C219-A0FF-9B80-2A0D-9800D9DAF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55869F8-7920-1505-0ABD-0A7E7468B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B3A666-1697-810A-8EE7-2B1A67C3175F}"/>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6" name="Footer Placeholder 5">
            <a:extLst>
              <a:ext uri="{FF2B5EF4-FFF2-40B4-BE49-F238E27FC236}">
                <a16:creationId xmlns:a16="http://schemas.microsoft.com/office/drawing/2014/main" id="{D776E2F4-1B99-2146-0383-9F3A631AC6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66D4D8-A3C8-D91F-76F6-833665BB5FD9}"/>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321140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9552-09F3-076D-6779-2082A5F828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7E7AFC0-5D7F-0ADD-039E-0AD4F6E8A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F18AE2-B357-3DB6-3C6F-B40F9F1C8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DB574B-B3A7-8760-78C4-0608A2B0D7AA}"/>
              </a:ext>
            </a:extLst>
          </p:cNvPr>
          <p:cNvSpPr>
            <a:spLocks noGrp="1"/>
          </p:cNvSpPr>
          <p:nvPr>
            <p:ph type="dt" sz="half" idx="10"/>
          </p:nvPr>
        </p:nvSpPr>
        <p:spPr/>
        <p:txBody>
          <a:bodyPr/>
          <a:lstStyle/>
          <a:p>
            <a:fld id="{26980240-1949-544D-985F-3A1E7827C613}" type="datetimeFigureOut">
              <a:rPr lang="en-GB" smtClean="0"/>
              <a:t>31/01/2024</a:t>
            </a:fld>
            <a:endParaRPr lang="en-GB"/>
          </a:p>
        </p:txBody>
      </p:sp>
      <p:sp>
        <p:nvSpPr>
          <p:cNvPr id="6" name="Footer Placeholder 5">
            <a:extLst>
              <a:ext uri="{FF2B5EF4-FFF2-40B4-BE49-F238E27FC236}">
                <a16:creationId xmlns:a16="http://schemas.microsoft.com/office/drawing/2014/main" id="{C6DC8B62-4A90-192A-D8AC-3FFB935765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A8612A-5CFB-0F4C-71D1-D5FDE3180BAA}"/>
              </a:ext>
            </a:extLst>
          </p:cNvPr>
          <p:cNvSpPr>
            <a:spLocks noGrp="1"/>
          </p:cNvSpPr>
          <p:nvPr>
            <p:ph type="sldNum" sz="quarter" idx="12"/>
          </p:nvPr>
        </p:nvSpPr>
        <p:spPr/>
        <p:txBody>
          <a:bodyPr/>
          <a:lstStyle/>
          <a:p>
            <a:fld id="{30B97D81-46BF-2740-AF6C-B603D7348C9F}" type="slidenum">
              <a:rPr lang="en-GB" smtClean="0"/>
              <a:t>‹#›</a:t>
            </a:fld>
            <a:endParaRPr lang="en-GB"/>
          </a:p>
        </p:txBody>
      </p:sp>
    </p:spTree>
    <p:extLst>
      <p:ext uri="{BB962C8B-B14F-4D97-AF65-F5344CB8AC3E}">
        <p14:creationId xmlns:p14="http://schemas.microsoft.com/office/powerpoint/2010/main" val="219678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F8DF8-3C2E-3F73-EB0D-8DBE05EBF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DD8924E-067C-503A-FC20-2C1334991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F4E1AD3-3DA4-1024-9D03-3CBCA05FF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80240-1949-544D-985F-3A1E7827C613}" type="datetimeFigureOut">
              <a:rPr lang="en-GB" smtClean="0"/>
              <a:t>31/01/2024</a:t>
            </a:fld>
            <a:endParaRPr lang="en-GB"/>
          </a:p>
        </p:txBody>
      </p:sp>
      <p:sp>
        <p:nvSpPr>
          <p:cNvPr id="5" name="Footer Placeholder 4">
            <a:extLst>
              <a:ext uri="{FF2B5EF4-FFF2-40B4-BE49-F238E27FC236}">
                <a16:creationId xmlns:a16="http://schemas.microsoft.com/office/drawing/2014/main" id="{88DF530A-D80C-DC8C-2495-69FEAB307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237B7B-73D5-0089-A58E-ED5A61FC0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7D81-46BF-2740-AF6C-B603D7348C9F}" type="slidenum">
              <a:rPr lang="en-GB" smtClean="0"/>
              <a:t>‹#›</a:t>
            </a:fld>
            <a:endParaRPr lang="en-GB"/>
          </a:p>
        </p:txBody>
      </p:sp>
    </p:spTree>
    <p:extLst>
      <p:ext uri="{BB962C8B-B14F-4D97-AF65-F5344CB8AC3E}">
        <p14:creationId xmlns:p14="http://schemas.microsoft.com/office/powerpoint/2010/main" val="221418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sv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3.svg"/><Relationship Id="rId7" Type="http://schemas.openxmlformats.org/officeDocument/2006/relationships/image" Target="../media/image25.svg"/><Relationship Id="rId12" Type="http://schemas.openxmlformats.org/officeDocument/2006/relationships/image" Target="../media/image18.png"/><Relationship Id="rId17" Type="http://schemas.openxmlformats.org/officeDocument/2006/relationships/image" Target="../media/image21.svg"/><Relationship Id="rId2" Type="http://schemas.openxmlformats.org/officeDocument/2006/relationships/image" Target="../media/image22.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17.svg"/><Relationship Id="rId15" Type="http://schemas.openxmlformats.org/officeDocument/2006/relationships/image" Target="../media/image29.sv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15.sv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sv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35.sv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globalschoolsforum.org/all-hands-dec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3BF57E65-1945-E7D1-352B-F816ABF80258}"/>
              </a:ext>
            </a:extLst>
          </p:cNvPr>
          <p:cNvSpPr txBox="1">
            <a:spLocks/>
          </p:cNvSpPr>
          <p:nvPr/>
        </p:nvSpPr>
        <p:spPr>
          <a:xfrm>
            <a:off x="341191" y="6179537"/>
            <a:ext cx="7266108" cy="16557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1" dirty="0">
                <a:solidFill>
                  <a:srgbClr val="004AAD"/>
                </a:solidFill>
                <a:latin typeface="Montserrat" panose="00000500000000000000" pitchFamily="2" charset="0"/>
              </a:rPr>
              <a:t>Workshop Presentation</a:t>
            </a:r>
            <a:endParaRPr lang="en-GB" sz="1800" b="1" dirty="0">
              <a:solidFill>
                <a:srgbClr val="004AAD"/>
              </a:solidFill>
              <a:latin typeface="Montserrat" panose="00000500000000000000" pitchFamily="2" charset="0"/>
              <a:cs typeface="Calibri"/>
            </a:endParaRPr>
          </a:p>
          <a:p>
            <a:endParaRPr lang="en-US" dirty="0"/>
          </a:p>
        </p:txBody>
      </p:sp>
      <p:pic>
        <p:nvPicPr>
          <p:cNvPr id="6" name="Picture 5" descr="A white rectangular sign with blue and orange text&#10;&#10;Description automatically generated">
            <a:extLst>
              <a:ext uri="{FF2B5EF4-FFF2-40B4-BE49-F238E27FC236}">
                <a16:creationId xmlns:a16="http://schemas.microsoft.com/office/drawing/2014/main" id="{637694B2-C0E4-8215-9F37-1AAE4834D1E3}"/>
              </a:ext>
            </a:extLst>
          </p:cNvPr>
          <p:cNvPicPr>
            <a:picLocks noChangeAspect="1"/>
          </p:cNvPicPr>
          <p:nvPr/>
        </p:nvPicPr>
        <p:blipFill>
          <a:blip r:embed="rId2"/>
          <a:stretch>
            <a:fillRect/>
          </a:stretch>
        </p:blipFill>
        <p:spPr>
          <a:xfrm>
            <a:off x="3474212" y="214376"/>
            <a:ext cx="4514088" cy="3394546"/>
          </a:xfrm>
          <a:prstGeom prst="rect">
            <a:avLst/>
          </a:prstGeom>
        </p:spPr>
      </p:pic>
    </p:spTree>
    <p:extLst>
      <p:ext uri="{BB962C8B-B14F-4D97-AF65-F5344CB8AC3E}">
        <p14:creationId xmlns:p14="http://schemas.microsoft.com/office/powerpoint/2010/main" val="203343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60688" y="1794764"/>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1</a:t>
            </a:r>
          </a:p>
        </p:txBody>
      </p:sp>
      <p:sp>
        <p:nvSpPr>
          <p:cNvPr id="3" name="TextBox 2">
            <a:extLst>
              <a:ext uri="{FF2B5EF4-FFF2-40B4-BE49-F238E27FC236}">
                <a16:creationId xmlns:a16="http://schemas.microsoft.com/office/drawing/2014/main" id="{504C17F7-EAC3-6721-3635-CD1D3B21FA1E}"/>
              </a:ext>
            </a:extLst>
          </p:cNvPr>
          <p:cNvSpPr txBox="1"/>
          <p:nvPr/>
        </p:nvSpPr>
        <p:spPr>
          <a:xfrm>
            <a:off x="5151164" y="1707082"/>
            <a:ext cx="5946896" cy="2308324"/>
          </a:xfrm>
          <a:prstGeom prst="rect">
            <a:avLst/>
          </a:prstGeom>
          <a:noFill/>
        </p:spPr>
        <p:txBody>
          <a:bodyPr wrap="square" rtlCol="0">
            <a:spAutoFit/>
          </a:bodyPr>
          <a:lstStyle/>
          <a:p>
            <a:r>
              <a:rPr lang="en-GB" sz="7200" b="1">
                <a:solidFill>
                  <a:schemeClr val="bg1"/>
                </a:solidFill>
              </a:rPr>
              <a:t>Your starting point</a:t>
            </a:r>
          </a:p>
        </p:txBody>
      </p:sp>
      <p:sp>
        <p:nvSpPr>
          <p:cNvPr id="4" name="TextBox 3">
            <a:extLst>
              <a:ext uri="{FF2B5EF4-FFF2-40B4-BE49-F238E27FC236}">
                <a16:creationId xmlns:a16="http://schemas.microsoft.com/office/drawing/2014/main" id="{2DF10890-085F-E37B-D735-FBB4675E74D5}"/>
              </a:ext>
            </a:extLst>
          </p:cNvPr>
          <p:cNvSpPr txBox="1"/>
          <p:nvPr/>
        </p:nvSpPr>
        <p:spPr>
          <a:xfrm>
            <a:off x="5151164" y="4087397"/>
            <a:ext cx="4773666" cy="1200329"/>
          </a:xfrm>
          <a:prstGeom prst="rect">
            <a:avLst/>
          </a:prstGeom>
          <a:noFill/>
        </p:spPr>
        <p:txBody>
          <a:bodyPr wrap="square" rtlCol="0">
            <a:spAutoFit/>
          </a:bodyPr>
          <a:lstStyle/>
          <a:p>
            <a:r>
              <a:rPr lang="en-GB" sz="2400">
                <a:solidFill>
                  <a:schemeClr val="bg1"/>
                </a:solidFill>
              </a:rPr>
              <a:t>What is the </a:t>
            </a:r>
            <a:r>
              <a:rPr lang="en-GB" sz="2400" b="1">
                <a:solidFill>
                  <a:schemeClr val="bg1"/>
                </a:solidFill>
              </a:rPr>
              <a:t>challenge</a:t>
            </a:r>
            <a:r>
              <a:rPr lang="en-GB" sz="2400">
                <a:solidFill>
                  <a:schemeClr val="bg1"/>
                </a:solidFill>
              </a:rPr>
              <a:t> you are trying to overcome, and the </a:t>
            </a:r>
            <a:r>
              <a:rPr lang="en-GB" sz="2400" b="1">
                <a:solidFill>
                  <a:schemeClr val="bg1"/>
                </a:solidFill>
              </a:rPr>
              <a:t>future</a:t>
            </a:r>
            <a:r>
              <a:rPr lang="en-GB" sz="2400">
                <a:solidFill>
                  <a:schemeClr val="bg1"/>
                </a:solidFill>
              </a:rPr>
              <a:t> you are working towards?</a:t>
            </a:r>
          </a:p>
        </p:txBody>
      </p:sp>
    </p:spTree>
    <p:extLst>
      <p:ext uri="{BB962C8B-B14F-4D97-AF65-F5344CB8AC3E}">
        <p14:creationId xmlns:p14="http://schemas.microsoft.com/office/powerpoint/2010/main" val="404730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C0DC-D9F4-18A4-8944-C504650B411B}"/>
              </a:ext>
            </a:extLst>
          </p:cNvPr>
          <p:cNvSpPr>
            <a:spLocks noGrp="1"/>
          </p:cNvSpPr>
          <p:nvPr>
            <p:ph type="title"/>
          </p:nvPr>
        </p:nvSpPr>
        <p:spPr>
          <a:xfrm>
            <a:off x="838200" y="365126"/>
            <a:ext cx="8653272" cy="810532"/>
          </a:xfrm>
        </p:spPr>
        <p:txBody>
          <a:bodyPr/>
          <a:lstStyle/>
          <a:p>
            <a:r>
              <a:rPr lang="en-GB" dirty="0">
                <a:solidFill>
                  <a:srgbClr val="004AAD"/>
                </a:solidFill>
              </a:rPr>
              <a:t>What is All Hands On Deck For SDG 4?</a:t>
            </a:r>
          </a:p>
        </p:txBody>
      </p:sp>
      <p:grpSp>
        <p:nvGrpSpPr>
          <p:cNvPr id="5" name="Group 4">
            <a:extLst>
              <a:ext uri="{FF2B5EF4-FFF2-40B4-BE49-F238E27FC236}">
                <a16:creationId xmlns:a16="http://schemas.microsoft.com/office/drawing/2014/main" id="{3683C3B5-A8FA-1C8A-4823-F0294AF8DE64}"/>
              </a:ext>
            </a:extLst>
          </p:cNvPr>
          <p:cNvGrpSpPr/>
          <p:nvPr/>
        </p:nvGrpSpPr>
        <p:grpSpPr>
          <a:xfrm>
            <a:off x="4836498" y="1566535"/>
            <a:ext cx="6544303" cy="2062535"/>
            <a:chOff x="4842153" y="3624669"/>
            <a:chExt cx="6544303" cy="2062535"/>
          </a:xfrm>
        </p:grpSpPr>
        <p:pic>
          <p:nvPicPr>
            <p:cNvPr id="4" name="Graphic 3" descr="Construction Barricade outline">
              <a:extLst>
                <a:ext uri="{FF2B5EF4-FFF2-40B4-BE49-F238E27FC236}">
                  <a16:creationId xmlns:a16="http://schemas.microsoft.com/office/drawing/2014/main" id="{EA85662F-59D0-652D-93B2-1B5B9A8355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3" y="4077573"/>
              <a:ext cx="1214889" cy="1214889"/>
            </a:xfrm>
            <a:prstGeom prst="rect">
              <a:avLst/>
            </a:prstGeom>
          </p:spPr>
        </p:pic>
        <p:sp>
          <p:nvSpPr>
            <p:cNvPr id="11" name="TextBox 10">
              <a:extLst>
                <a:ext uri="{FF2B5EF4-FFF2-40B4-BE49-F238E27FC236}">
                  <a16:creationId xmlns:a16="http://schemas.microsoft.com/office/drawing/2014/main" id="{DC80C760-63CC-41F7-4D31-7AFD6A680305}"/>
                </a:ext>
              </a:extLst>
            </p:cNvPr>
            <p:cNvSpPr txBox="1"/>
            <p:nvPr/>
          </p:nvSpPr>
          <p:spPr>
            <a:xfrm>
              <a:off x="6095999" y="4135433"/>
              <a:ext cx="5290457" cy="1551771"/>
            </a:xfrm>
            <a:prstGeom prst="rect">
              <a:avLst/>
            </a:prstGeom>
            <a:solidFill>
              <a:schemeClr val="bg2"/>
            </a:solidFill>
          </p:spPr>
          <p:txBody>
            <a:bodyPr wrap="square">
              <a:spAutoFit/>
            </a:bodyPr>
            <a:lstStyle/>
            <a:p>
              <a:pPr>
                <a:lnSpc>
                  <a:spcPct val="114000"/>
                </a:lnSpc>
              </a:pPr>
              <a:r>
                <a:rPr lang="en-US" sz="1400">
                  <a:effectLst/>
                  <a:latin typeface="Calibri" panose="020F0502020204030204" pitchFamily="34" charset="0"/>
                  <a:ea typeface="Calibri" panose="020F0502020204030204" pitchFamily="34" charset="0"/>
                </a:rPr>
                <a:t>The affordable non-state sector, including low-fee or no-fee private schools, religious schools, and the ancillary services which support them, are often not engaged to support governments in policy planning, dialogue, implementation, and monitoring. This limits the diversity of experiences involved in formulating and implementing policies to expand inclusion to education.</a:t>
              </a:r>
              <a:r>
                <a:rPr lang="en-GB" sz="1400">
                  <a:effectLst/>
                </a:rPr>
                <a:t> </a:t>
              </a:r>
              <a:endParaRPr lang="en-GB" sz="1400"/>
            </a:p>
          </p:txBody>
        </p:sp>
        <p:sp>
          <p:nvSpPr>
            <p:cNvPr id="15" name="TextBox 14">
              <a:extLst>
                <a:ext uri="{FF2B5EF4-FFF2-40B4-BE49-F238E27FC236}">
                  <a16:creationId xmlns:a16="http://schemas.microsoft.com/office/drawing/2014/main" id="{EA817ADA-A5A1-A742-CC0A-A2AB2D77E643}"/>
                </a:ext>
              </a:extLst>
            </p:cNvPr>
            <p:cNvSpPr txBox="1"/>
            <p:nvPr/>
          </p:nvSpPr>
          <p:spPr>
            <a:xfrm>
              <a:off x="6095999" y="3624669"/>
              <a:ext cx="4171795"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Problem</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03761D2-503B-7263-7020-A16D54F0250A}"/>
              </a:ext>
            </a:extLst>
          </p:cNvPr>
          <p:cNvGrpSpPr/>
          <p:nvPr/>
        </p:nvGrpSpPr>
        <p:grpSpPr>
          <a:xfrm>
            <a:off x="4836498" y="4225611"/>
            <a:ext cx="6538648" cy="1579519"/>
            <a:chOff x="4839183" y="1591718"/>
            <a:chExt cx="6538648" cy="1579519"/>
          </a:xfrm>
        </p:grpSpPr>
        <p:pic>
          <p:nvPicPr>
            <p:cNvPr id="3" name="Graphic 2" descr="Kite outline">
              <a:extLst>
                <a:ext uri="{FF2B5EF4-FFF2-40B4-BE49-F238E27FC236}">
                  <a16:creationId xmlns:a16="http://schemas.microsoft.com/office/drawing/2014/main" id="{49BB8D54-AD07-82C7-5E21-C1EE5C4284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9183" y="2015752"/>
              <a:ext cx="1155485" cy="1155485"/>
            </a:xfrm>
            <a:prstGeom prst="rect">
              <a:avLst/>
            </a:prstGeom>
          </p:spPr>
        </p:pic>
        <p:sp>
          <p:nvSpPr>
            <p:cNvPr id="9" name="TextBox 8">
              <a:extLst>
                <a:ext uri="{FF2B5EF4-FFF2-40B4-BE49-F238E27FC236}">
                  <a16:creationId xmlns:a16="http://schemas.microsoft.com/office/drawing/2014/main" id="{94E15DD4-B62D-3FF0-B9B9-0CBDE71245DE}"/>
                </a:ext>
              </a:extLst>
            </p:cNvPr>
            <p:cNvSpPr txBox="1"/>
            <p:nvPr/>
          </p:nvSpPr>
          <p:spPr>
            <a:xfrm>
              <a:off x="6087374" y="2102508"/>
              <a:ext cx="5290457" cy="738664"/>
            </a:xfrm>
            <a:prstGeom prst="rect">
              <a:avLst/>
            </a:prstGeom>
            <a:solidFill>
              <a:schemeClr val="bg2"/>
            </a:solidFill>
          </p:spPr>
          <p:txBody>
            <a:bodyPr wrap="square" lIns="91440" tIns="45720" rIns="91440" bIns="45720" anchor="t">
              <a:spAutoFit/>
            </a:bodyPr>
            <a:lstStyle/>
            <a:p>
              <a:r>
                <a:rPr lang="en-GB" sz="1400">
                  <a:effectLst/>
                  <a:latin typeface="Calibri"/>
                  <a:ea typeface="Calibri"/>
                  <a:cs typeface="Calibri"/>
                </a:rPr>
                <a:t>The inclusion </a:t>
              </a:r>
              <a:r>
                <a:rPr lang="en-US" sz="1400">
                  <a:effectLst/>
                  <a:latin typeface="Calibri"/>
                  <a:ea typeface="Calibri"/>
                  <a:cs typeface="Calibri"/>
                </a:rPr>
                <a:t>of all non-state education p</a:t>
              </a:r>
              <a:r>
                <a:rPr lang="en-GB" sz="1400" err="1">
                  <a:latin typeface="Calibri"/>
                  <a:ea typeface="Calibri"/>
                  <a:cs typeface="Calibri"/>
                </a:rPr>
                <a:t>roviders</a:t>
              </a:r>
              <a:r>
                <a:rPr lang="en-GB" sz="1400" dirty="0">
                  <a:latin typeface="Calibri"/>
                  <a:ea typeface="Calibri"/>
                  <a:cs typeface="Calibri"/>
                </a:rPr>
                <a:t> </a:t>
              </a:r>
              <a:r>
                <a:rPr lang="en-US" sz="1400">
                  <a:effectLst/>
                  <a:latin typeface="Calibri"/>
                  <a:ea typeface="Calibri"/>
                  <a:cs typeface="Calibri"/>
                </a:rPr>
                <a:t>working in underserved communities in government policy planning, dialogue, implementation, and monitoring.</a:t>
              </a:r>
              <a:r>
                <a:rPr lang="en-GB" sz="1400" dirty="0"/>
                <a:t> </a:t>
              </a:r>
            </a:p>
          </p:txBody>
        </p:sp>
        <p:sp>
          <p:nvSpPr>
            <p:cNvPr id="17" name="TextBox 16">
              <a:extLst>
                <a:ext uri="{FF2B5EF4-FFF2-40B4-BE49-F238E27FC236}">
                  <a16:creationId xmlns:a16="http://schemas.microsoft.com/office/drawing/2014/main" id="{34675B61-ED7D-99F0-0BA4-3F26330C6D12}"/>
                </a:ext>
              </a:extLst>
            </p:cNvPr>
            <p:cNvSpPr txBox="1"/>
            <p:nvPr/>
          </p:nvSpPr>
          <p:spPr>
            <a:xfrm>
              <a:off x="6095998" y="1591718"/>
              <a:ext cx="1293071" cy="392159"/>
            </a:xfrm>
            <a:prstGeom prst="rect">
              <a:avLst/>
            </a:prstGeom>
            <a:noFill/>
          </p:spPr>
          <p:txBody>
            <a:bodyPr wrap="square">
              <a:spAutoFit/>
            </a:bodyPr>
            <a:lstStyle/>
            <a:p>
              <a:pPr>
                <a:lnSpc>
                  <a:spcPct val="115000"/>
                </a:lnSpc>
                <a:spcBef>
                  <a:spcPts val="600"/>
                </a:spcBef>
                <a:spcAft>
                  <a:spcPts val="600"/>
                </a:spcAft>
              </a:pPr>
              <a:r>
                <a:rPr lang="en-GB" sz="1800" b="1">
                  <a:effectLst/>
                  <a:latin typeface="Calibri" panose="020F0502020204030204" pitchFamily="34" charset="0"/>
                  <a:ea typeface="Calibri" panose="020F0502020204030204" pitchFamily="34" charset="0"/>
                  <a:cs typeface="Calibri" panose="020F0502020204030204" pitchFamily="34" charset="0"/>
                </a:rPr>
                <a:t>The Goal</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6C76B930-31BD-B52E-1396-253D30669149}"/>
              </a:ext>
            </a:extLst>
          </p:cNvPr>
          <p:cNvSpPr txBox="1"/>
          <p:nvPr/>
        </p:nvSpPr>
        <p:spPr>
          <a:xfrm>
            <a:off x="838200" y="1787797"/>
            <a:ext cx="3567545" cy="1841273"/>
          </a:xfrm>
          <a:prstGeom prst="rect">
            <a:avLst/>
          </a:prstGeom>
          <a:noFill/>
        </p:spPr>
        <p:txBody>
          <a:bodyPr wrap="square" lIns="91440" tIns="45720" rIns="91440" bIns="45720" anchor="t">
            <a:spAutoFit/>
          </a:bodyPr>
          <a:lstStyle/>
          <a:p>
            <a:pPr>
              <a:lnSpc>
                <a:spcPct val="115000"/>
              </a:lnSpc>
              <a:spcAft>
                <a:spcPts val="600"/>
              </a:spcAft>
            </a:pPr>
            <a:r>
              <a:rPr lang="en-GB" sz="2000" dirty="0">
                <a:latin typeface="Calibri"/>
                <a:ea typeface="Calibri"/>
                <a:cs typeface="Arial"/>
              </a:rPr>
              <a:t>To frame the </a:t>
            </a:r>
            <a:r>
              <a:rPr lang="en-GB" sz="2000" b="1" dirty="0">
                <a:latin typeface="Calibri"/>
                <a:ea typeface="Calibri"/>
                <a:cs typeface="Arial"/>
              </a:rPr>
              <a:t>purpose for All Hands On Deck for SDG 4</a:t>
            </a:r>
            <a:r>
              <a:rPr lang="en-GB" sz="2000" dirty="0">
                <a:latin typeface="Calibri"/>
                <a:ea typeface="Calibri"/>
                <a:cs typeface="Arial"/>
              </a:rPr>
              <a:t>, we have defined a goal, a challenge, an imaginable future, and a pathway to reach that future. </a:t>
            </a:r>
            <a:endParaRPr lang="en-GB"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44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B018-DA30-DB83-7B51-2108F75F65FE}"/>
              </a:ext>
            </a:extLst>
          </p:cNvPr>
          <p:cNvSpPr>
            <a:spLocks noGrp="1"/>
          </p:cNvSpPr>
          <p:nvPr>
            <p:ph type="title"/>
          </p:nvPr>
        </p:nvSpPr>
        <p:spPr/>
        <p:txBody>
          <a:bodyPr/>
          <a:lstStyle/>
          <a:p>
            <a:r>
              <a:rPr lang="en-GB">
                <a:solidFill>
                  <a:srgbClr val="004AAD"/>
                </a:solidFill>
              </a:rPr>
              <a:t>Where are we going? </a:t>
            </a:r>
          </a:p>
        </p:txBody>
      </p:sp>
      <p:pic>
        <p:nvPicPr>
          <p:cNvPr id="3" name="Graphic 2" descr="Sunrise outline">
            <a:extLst>
              <a:ext uri="{FF2B5EF4-FFF2-40B4-BE49-F238E27FC236}">
                <a16:creationId xmlns:a16="http://schemas.microsoft.com/office/drawing/2014/main" id="{06F827F7-7F15-00A9-5BDF-FC0E3EF8EE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48" y="1548637"/>
            <a:ext cx="1442639" cy="1442639"/>
          </a:xfrm>
          <a:prstGeom prst="rect">
            <a:avLst/>
          </a:prstGeom>
        </p:spPr>
      </p:pic>
      <p:pic>
        <p:nvPicPr>
          <p:cNvPr id="4" name="Graphic 3" descr="Shoe footprints outline">
            <a:extLst>
              <a:ext uri="{FF2B5EF4-FFF2-40B4-BE49-F238E27FC236}">
                <a16:creationId xmlns:a16="http://schemas.microsoft.com/office/drawing/2014/main" id="{F5EA95B4-33DD-9D1B-6E33-9525C8FC5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748" y="4009238"/>
            <a:ext cx="1300125" cy="1300125"/>
          </a:xfrm>
          <a:prstGeom prst="rect">
            <a:avLst/>
          </a:prstGeom>
        </p:spPr>
      </p:pic>
      <p:sp>
        <p:nvSpPr>
          <p:cNvPr id="5" name="Rectangle 1">
            <a:extLst>
              <a:ext uri="{FF2B5EF4-FFF2-40B4-BE49-F238E27FC236}">
                <a16:creationId xmlns:a16="http://schemas.microsoft.com/office/drawing/2014/main" id="{F64662A1-3AC9-8C6A-4C6F-D568FF5851EF}"/>
              </a:ext>
            </a:extLst>
          </p:cNvPr>
          <p:cNvSpPr>
            <a:spLocks noChangeArrowheads="1"/>
          </p:cNvSpPr>
          <p:nvPr/>
        </p:nvSpPr>
        <p:spPr bwMode="auto">
          <a:xfrm>
            <a:off x="2211848" y="1821725"/>
            <a:ext cx="5707082" cy="1169551"/>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400" b="0" i="0" u="none" strike="noStrike" cap="none" normalizeH="0" baseline="0" dirty="0">
                <a:ln>
                  <a:noFill/>
                </a:ln>
                <a:effectLst/>
                <a:latin typeface="Calibri"/>
                <a:ea typeface="Calibri"/>
                <a:cs typeface="Calibri"/>
              </a:rPr>
              <a:t>In an ideal future, governments, as duty bearers for education, will be able to rely on expertise from all non-state actors involved in education.</a:t>
            </a:r>
            <a:r>
              <a:rPr lang="en-GB" altLang="en-US" sz="1400" dirty="0">
                <a:latin typeface="Calibri"/>
                <a:ea typeface="Calibri"/>
                <a:cs typeface="Calibri"/>
              </a:rPr>
              <a:t> T</a:t>
            </a:r>
            <a:r>
              <a:rPr kumimoji="0" lang="en-US" altLang="en-US" sz="1400" b="0" i="0" u="none" strike="noStrike" cap="none" normalizeH="0" baseline="0" dirty="0">
                <a:ln>
                  <a:noFill/>
                </a:ln>
                <a:effectLst/>
                <a:latin typeface="Calibri"/>
                <a:ea typeface="Calibri"/>
                <a:cs typeface="Calibri"/>
              </a:rPr>
              <a:t>his would allow them to leverage the different experiences and expertise that exist within the affordable non-state sector, helping to contribute to policy dialogue and delivery</a:t>
            </a:r>
            <a:r>
              <a:rPr lang="en-US" altLang="en-US" sz="1400" dirty="0">
                <a:latin typeface="Calibri"/>
                <a:ea typeface="Calibri"/>
                <a:cs typeface="Calibri"/>
              </a:rPr>
              <a:t>,</a:t>
            </a:r>
            <a:r>
              <a:rPr kumimoji="0" lang="en-US" altLang="en-US" sz="1400" b="0" i="0" u="none" strike="noStrike" cap="none" normalizeH="0" baseline="0" dirty="0">
                <a:ln>
                  <a:noFill/>
                </a:ln>
                <a:effectLst/>
                <a:latin typeface="Calibri"/>
                <a:ea typeface="Calibri"/>
                <a:cs typeface="Calibri"/>
              </a:rPr>
              <a:t> to expand equitable access to quality education.</a:t>
            </a:r>
            <a:r>
              <a:rPr lang="en-US" altLang="en-US" sz="1400" dirty="0">
                <a:latin typeface="Calibri"/>
                <a:ea typeface="Calibri"/>
                <a:cs typeface="Calibri"/>
              </a:rPr>
              <a:t> </a:t>
            </a:r>
            <a:endParaRPr kumimoji="0" lang="en-US" altLang="en-US" sz="14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40E1E27-7102-A628-0359-0D42431227F3}"/>
              </a:ext>
            </a:extLst>
          </p:cNvPr>
          <p:cNvSpPr txBox="1"/>
          <p:nvPr/>
        </p:nvSpPr>
        <p:spPr>
          <a:xfrm>
            <a:off x="2211848" y="4009238"/>
            <a:ext cx="7357248" cy="2213683"/>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400" dirty="0">
                <a:effectLst/>
                <a:latin typeface="Calibri"/>
                <a:ea typeface="Calibri"/>
                <a:cs typeface="Calibri"/>
              </a:rPr>
              <a:t>The All Hands on Deck strategy guide aims to support greater engagement between non-state actors and governments by:</a:t>
            </a:r>
          </a:p>
          <a:p>
            <a:pPr marL="342900" indent="-342900">
              <a:lnSpc>
                <a:spcPct val="115000"/>
              </a:lnSpc>
              <a:spcBef>
                <a:spcPts val="600"/>
              </a:spcBef>
              <a:buFont typeface="+mj-lt"/>
              <a:buAutoNum type="alphaLcParenR"/>
            </a:pPr>
            <a:r>
              <a:rPr lang="en-GB" sz="1400" dirty="0">
                <a:effectLst/>
                <a:latin typeface="Calibri"/>
                <a:ea typeface="Calibri"/>
                <a:cs typeface="Arial"/>
              </a:rPr>
              <a:t>Using the literature on systems change to develop our understanding of how initiatives can lead to systemic change through better engagement </a:t>
            </a:r>
            <a:r>
              <a:rPr lang="en-GB" sz="1400" dirty="0">
                <a:latin typeface="Calibri"/>
                <a:ea typeface="Calibri"/>
                <a:cs typeface="Arial"/>
              </a:rPr>
              <a:t>between </a:t>
            </a:r>
            <a:r>
              <a:rPr lang="en-GB" sz="1400" dirty="0">
                <a:effectLst/>
                <a:latin typeface="Calibri"/>
                <a:ea typeface="Calibri"/>
                <a:cs typeface="Arial"/>
              </a:rPr>
              <a:t>state and non-state actors.</a:t>
            </a:r>
            <a:r>
              <a:rPr lang="en-GB" sz="1400" dirty="0">
                <a:latin typeface="Calibri"/>
                <a:ea typeface="Calibri"/>
                <a:cs typeface="Arial"/>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lphaLcParenR"/>
            </a:pPr>
            <a:r>
              <a:rPr lang="en-GB" sz="1400" dirty="0">
                <a:effectLst/>
                <a:latin typeface="Calibri"/>
                <a:ea typeface="Calibri"/>
                <a:cs typeface="Arial"/>
              </a:rPr>
              <a:t>Using that understanding to develop case studies of successful initiatives which have shifted narratives to more productive engagement between state and non-state sectors.</a:t>
            </a:r>
          </a:p>
          <a:p>
            <a:pPr marL="342900" indent="-342900">
              <a:lnSpc>
                <a:spcPct val="115000"/>
              </a:lnSpc>
              <a:spcAft>
                <a:spcPts val="600"/>
              </a:spcAft>
              <a:buFont typeface="+mj-lt"/>
              <a:buAutoNum type="alphaLcParenR"/>
            </a:pPr>
            <a:r>
              <a:rPr lang="en-GB" sz="1400" dirty="0">
                <a:effectLst/>
                <a:latin typeface="Calibri"/>
                <a:ea typeface="Calibri"/>
                <a:cs typeface="Arial"/>
              </a:rPr>
              <a:t>Create a publicly available toolkit based on the case studies</a:t>
            </a:r>
            <a:r>
              <a:rPr lang="en-GB" sz="1400" dirty="0">
                <a:latin typeface="Calibri"/>
                <a:ea typeface="Calibri"/>
                <a:cs typeface="Arial"/>
              </a:rPr>
              <a:t>,</a:t>
            </a:r>
            <a:r>
              <a:rPr lang="en-GB" sz="1400" dirty="0">
                <a:effectLst/>
                <a:latin typeface="Calibri"/>
                <a:ea typeface="Calibri"/>
                <a:cs typeface="Arial"/>
              </a:rPr>
              <a:t> to guide non-state actors through their planning for increasing productive engagements with governments.</a:t>
            </a:r>
            <a:r>
              <a:rPr lang="en-GB" sz="1400" dirty="0">
                <a:latin typeface="Calibri"/>
                <a:ea typeface="Calibri"/>
                <a:cs typeface="Arial"/>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28BEC5-9244-0367-B7C3-0328F59B99EA}"/>
              </a:ext>
            </a:extLst>
          </p:cNvPr>
          <p:cNvSpPr txBox="1"/>
          <p:nvPr/>
        </p:nvSpPr>
        <p:spPr>
          <a:xfrm>
            <a:off x="2211848" y="1352557"/>
            <a:ext cx="6096000" cy="392159"/>
          </a:xfrm>
          <a:prstGeom prst="rect">
            <a:avLst/>
          </a:prstGeom>
          <a:noFill/>
        </p:spPr>
        <p:txBody>
          <a:bodyPr wrap="square">
            <a:spAutoFit/>
          </a:bodyPr>
          <a:lstStyle/>
          <a:p>
            <a:pPr>
              <a:lnSpc>
                <a:spcPct val="115000"/>
              </a:lnSpc>
              <a:spcBef>
                <a:spcPts val="600"/>
              </a:spcBef>
              <a:spcAft>
                <a:spcPts val="600"/>
              </a:spcAft>
            </a:pPr>
            <a:r>
              <a:rPr lang="en-US" sz="1800" b="1">
                <a:effectLst/>
                <a:latin typeface="Calibri" panose="020F0502020204030204" pitchFamily="34" charset="0"/>
                <a:ea typeface="Calibri" panose="020F0502020204030204" pitchFamily="34" charset="0"/>
                <a:cs typeface="Calibri" panose="020F0502020204030204" pitchFamily="34" charset="0"/>
              </a:rPr>
              <a:t>Imagining the future</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0E109AE-C8D3-1A83-058B-6CE34EBE4EF9}"/>
              </a:ext>
            </a:extLst>
          </p:cNvPr>
          <p:cNvSpPr txBox="1"/>
          <p:nvPr/>
        </p:nvSpPr>
        <p:spPr>
          <a:xfrm>
            <a:off x="2211848" y="3586368"/>
            <a:ext cx="6096000" cy="392159"/>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800" b="1" dirty="0">
                <a:effectLst/>
                <a:latin typeface="Calibri"/>
                <a:ea typeface="Calibri" panose="020F0502020204030204" pitchFamily="34" charset="0"/>
                <a:cs typeface="Calibri"/>
              </a:rPr>
              <a:t>How are </a:t>
            </a:r>
            <a:r>
              <a:rPr lang="en-GB" b="1" dirty="0">
                <a:latin typeface="Calibri"/>
                <a:ea typeface="Calibri" panose="020F0502020204030204" pitchFamily="34" charset="0"/>
                <a:cs typeface="Calibri"/>
              </a:rPr>
              <a:t>we helping</a:t>
            </a:r>
            <a:r>
              <a:rPr lang="en-GB" sz="1800" b="1" dirty="0">
                <a:effectLst/>
                <a:latin typeface="Calibri"/>
                <a:ea typeface="Calibri" panose="020F0502020204030204" pitchFamily="34" charset="0"/>
                <a:cs typeface="Calibri"/>
              </a:rPr>
              <a:t> to get there</a:t>
            </a:r>
            <a:endParaRPr lang="en-GB" sz="1400" dirty="0">
              <a:effectLst/>
              <a:latin typeface="Calibri"/>
              <a:ea typeface="Calibri" panose="020F0502020204030204" pitchFamily="34" charset="0"/>
              <a:cs typeface="Calibri"/>
            </a:endParaRPr>
          </a:p>
        </p:txBody>
      </p:sp>
    </p:spTree>
    <p:extLst>
      <p:ext uri="{BB962C8B-B14F-4D97-AF65-F5344CB8AC3E}">
        <p14:creationId xmlns:p14="http://schemas.microsoft.com/office/powerpoint/2010/main" val="192709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9FBE-0694-41EB-50A9-FF4689C86425}"/>
              </a:ext>
            </a:extLst>
          </p:cNvPr>
          <p:cNvSpPr>
            <a:spLocks noGrp="1"/>
          </p:cNvSpPr>
          <p:nvPr>
            <p:ph type="title"/>
          </p:nvPr>
        </p:nvSpPr>
        <p:spPr/>
        <p:txBody>
          <a:bodyPr/>
          <a:lstStyle/>
          <a:p>
            <a:r>
              <a:rPr lang="en-GB">
                <a:solidFill>
                  <a:srgbClr val="004AAD"/>
                </a:solidFill>
              </a:rPr>
              <a:t>Activity 1 – Goal Setting</a:t>
            </a:r>
          </a:p>
        </p:txBody>
      </p:sp>
      <p:pic>
        <p:nvPicPr>
          <p:cNvPr id="4" name="Graphic 3" descr="Origami outline">
            <a:extLst>
              <a:ext uri="{FF2B5EF4-FFF2-40B4-BE49-F238E27FC236}">
                <a16:creationId xmlns:a16="http://schemas.microsoft.com/office/drawing/2014/main" id="{B752BBCC-49ED-04D5-FF26-DD31016A98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685059"/>
            <a:ext cx="3487881" cy="3487881"/>
          </a:xfrm>
          <a:prstGeom prst="rect">
            <a:avLst/>
          </a:prstGeom>
        </p:spPr>
      </p:pic>
      <p:sp>
        <p:nvSpPr>
          <p:cNvPr id="5" name="TextBox 4">
            <a:extLst>
              <a:ext uri="{FF2B5EF4-FFF2-40B4-BE49-F238E27FC236}">
                <a16:creationId xmlns:a16="http://schemas.microsoft.com/office/drawing/2014/main" id="{D2D555E3-0CF2-8636-3207-BC8704BFF829}"/>
              </a:ext>
            </a:extLst>
          </p:cNvPr>
          <p:cNvSpPr txBox="1"/>
          <p:nvPr/>
        </p:nvSpPr>
        <p:spPr>
          <a:xfrm>
            <a:off x="4619800" y="1646852"/>
            <a:ext cx="6492241" cy="4050780"/>
          </a:xfrm>
          <a:prstGeom prst="rect">
            <a:avLst/>
          </a:prstGeom>
          <a:solidFill>
            <a:schemeClr val="bg2"/>
          </a:solidFill>
        </p:spPr>
        <p:txBody>
          <a:bodyPr wrap="square" lIns="91440" tIns="45720" rIns="91440" bIns="45720" rtlCol="0" anchor="ctr">
            <a:noAutofit/>
          </a:bodyPr>
          <a:lstStyle/>
          <a:p>
            <a:r>
              <a:rPr lang="en-GB" sz="2000" dirty="0"/>
              <a:t>Use goal-setting sheet to set out:</a:t>
            </a:r>
          </a:p>
          <a:p>
            <a:endParaRPr lang="en-GB" sz="2000"/>
          </a:p>
          <a:p>
            <a:pPr marL="763270" indent="-340995">
              <a:buAutoNum type="arabicPeriod"/>
            </a:pPr>
            <a:r>
              <a:rPr lang="en-GB" sz="2000" dirty="0"/>
              <a:t>What is your goal for fostering more productive engagement with government?</a:t>
            </a:r>
            <a:endParaRPr lang="en-GB" sz="2000" dirty="0">
              <a:ea typeface="Calibri"/>
              <a:cs typeface="Calibri"/>
            </a:endParaRPr>
          </a:p>
          <a:p>
            <a:pPr marL="763270" indent="-340995">
              <a:buAutoNum type="arabicPeriod"/>
            </a:pPr>
            <a:r>
              <a:rPr lang="en-GB" sz="2000" dirty="0"/>
              <a:t>What challenges do you face in doing this?</a:t>
            </a:r>
            <a:endParaRPr lang="en-GB" sz="2000" dirty="0">
              <a:ea typeface="Calibri"/>
              <a:cs typeface="Calibri"/>
            </a:endParaRPr>
          </a:p>
          <a:p>
            <a:pPr marL="763270" indent="-340995">
              <a:buAutoNum type="arabicPeriod"/>
            </a:pPr>
            <a:r>
              <a:rPr lang="en-GB" sz="2000" dirty="0"/>
              <a:t>What does an ideal future look like for you?</a:t>
            </a:r>
            <a:endParaRPr lang="en-GB" sz="2000" dirty="0">
              <a:ea typeface="Calibri"/>
              <a:cs typeface="Calibri"/>
            </a:endParaRPr>
          </a:p>
          <a:p>
            <a:pPr marL="763270" indent="-340995">
              <a:buAutoNum type="arabicPeriod"/>
            </a:pPr>
            <a:r>
              <a:rPr lang="en-GB" sz="2000" dirty="0"/>
              <a:t>How can this workshop support you in getting here?</a:t>
            </a:r>
            <a:endParaRPr lang="en-GB" sz="2000" dirty="0">
              <a:ea typeface="Calibri"/>
              <a:cs typeface="Calibri"/>
            </a:endParaRPr>
          </a:p>
          <a:p>
            <a:pPr marL="342900" indent="-342900">
              <a:buAutoNum type="arabicPeriod"/>
            </a:pPr>
            <a:endParaRPr lang="en-GB" sz="2000"/>
          </a:p>
          <a:p>
            <a:r>
              <a:rPr lang="en-GB" sz="2000" dirty="0"/>
              <a:t>Now present what you have worked on to the person next to you. Did you have similar reflections and intentions? What was the same, and what was different?</a:t>
            </a:r>
            <a:endParaRPr lang="en-GB" sz="2000" dirty="0">
              <a:ea typeface="Calibri"/>
              <a:cs typeface="Calibri"/>
            </a:endParaRPr>
          </a:p>
        </p:txBody>
      </p:sp>
    </p:spTree>
    <p:extLst>
      <p:ext uri="{BB962C8B-B14F-4D97-AF65-F5344CB8AC3E}">
        <p14:creationId xmlns:p14="http://schemas.microsoft.com/office/powerpoint/2010/main" val="406727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60688" y="1794764"/>
            <a:ext cx="3123630" cy="3123630"/>
          </a:xfrm>
          <a:prstGeom prst="ellipse">
            <a:avLst/>
          </a:prstGeom>
          <a:solidFill>
            <a:schemeClr val="accent3"/>
          </a:solidFill>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2</a:t>
            </a:r>
          </a:p>
        </p:txBody>
      </p:sp>
      <p:sp>
        <p:nvSpPr>
          <p:cNvPr id="3" name="TextBox 2">
            <a:extLst>
              <a:ext uri="{FF2B5EF4-FFF2-40B4-BE49-F238E27FC236}">
                <a16:creationId xmlns:a16="http://schemas.microsoft.com/office/drawing/2014/main" id="{504C17F7-EAC3-6721-3635-CD1D3B21FA1E}"/>
              </a:ext>
            </a:extLst>
          </p:cNvPr>
          <p:cNvSpPr txBox="1"/>
          <p:nvPr/>
        </p:nvSpPr>
        <p:spPr>
          <a:xfrm>
            <a:off x="5151164" y="1707082"/>
            <a:ext cx="5946896" cy="2308324"/>
          </a:xfrm>
          <a:prstGeom prst="rect">
            <a:avLst/>
          </a:prstGeom>
          <a:noFill/>
        </p:spPr>
        <p:txBody>
          <a:bodyPr wrap="square" lIns="91440" tIns="45720" rIns="91440" bIns="45720" rtlCol="0" anchor="t">
            <a:spAutoFit/>
          </a:bodyPr>
          <a:lstStyle/>
          <a:p>
            <a:r>
              <a:rPr lang="en-GB" sz="7200" b="1" dirty="0">
                <a:solidFill>
                  <a:schemeClr val="bg1"/>
                </a:solidFill>
              </a:rPr>
              <a:t>Enablers of change </a:t>
            </a:r>
          </a:p>
        </p:txBody>
      </p:sp>
      <p:sp>
        <p:nvSpPr>
          <p:cNvPr id="4" name="TextBox 3">
            <a:extLst>
              <a:ext uri="{FF2B5EF4-FFF2-40B4-BE49-F238E27FC236}">
                <a16:creationId xmlns:a16="http://schemas.microsoft.com/office/drawing/2014/main" id="{2DF10890-085F-E37B-D735-FBB4675E74D5}"/>
              </a:ext>
            </a:extLst>
          </p:cNvPr>
          <p:cNvSpPr txBox="1"/>
          <p:nvPr/>
        </p:nvSpPr>
        <p:spPr>
          <a:xfrm>
            <a:off x="5151164" y="4087397"/>
            <a:ext cx="4773666" cy="830997"/>
          </a:xfrm>
          <a:prstGeom prst="rect">
            <a:avLst/>
          </a:prstGeom>
          <a:noFill/>
        </p:spPr>
        <p:txBody>
          <a:bodyPr wrap="square" lIns="91440" tIns="45720" rIns="91440" bIns="45720" rtlCol="0" anchor="t">
            <a:spAutoFit/>
          </a:bodyPr>
          <a:lstStyle/>
          <a:p>
            <a:r>
              <a:rPr lang="en-GB" sz="2400" dirty="0">
                <a:solidFill>
                  <a:schemeClr val="bg1"/>
                </a:solidFill>
              </a:rPr>
              <a:t>How does </a:t>
            </a:r>
            <a:r>
              <a:rPr lang="en-GB" sz="2400" b="1" dirty="0">
                <a:solidFill>
                  <a:schemeClr val="bg1"/>
                </a:solidFill>
              </a:rPr>
              <a:t>who</a:t>
            </a:r>
            <a:r>
              <a:rPr lang="en-GB" sz="2400" dirty="0">
                <a:solidFill>
                  <a:schemeClr val="bg1"/>
                </a:solidFill>
              </a:rPr>
              <a:t> you are, and </a:t>
            </a:r>
            <a:r>
              <a:rPr lang="en-GB" sz="2400" b="1" dirty="0">
                <a:solidFill>
                  <a:schemeClr val="bg1"/>
                </a:solidFill>
              </a:rPr>
              <a:t>where</a:t>
            </a:r>
            <a:r>
              <a:rPr lang="en-GB" sz="2400" dirty="0">
                <a:solidFill>
                  <a:schemeClr val="bg1"/>
                </a:solidFill>
              </a:rPr>
              <a:t> you work, affect </a:t>
            </a:r>
            <a:r>
              <a:rPr lang="en-GB" sz="2400" b="1" dirty="0">
                <a:solidFill>
                  <a:schemeClr val="bg1"/>
                </a:solidFill>
              </a:rPr>
              <a:t>what</a:t>
            </a:r>
            <a:r>
              <a:rPr lang="en-GB" sz="2400" dirty="0">
                <a:solidFill>
                  <a:schemeClr val="bg1"/>
                </a:solidFill>
              </a:rPr>
              <a:t> you do?</a:t>
            </a:r>
          </a:p>
        </p:txBody>
      </p:sp>
    </p:spTree>
    <p:extLst>
      <p:ext uri="{BB962C8B-B14F-4D97-AF65-F5344CB8AC3E}">
        <p14:creationId xmlns:p14="http://schemas.microsoft.com/office/powerpoint/2010/main" val="88412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FD24F-A9B0-6DF3-663C-63A9DC03F930}"/>
              </a:ext>
            </a:extLst>
          </p:cNvPr>
          <p:cNvSpPr>
            <a:spLocks noGrp="1"/>
          </p:cNvSpPr>
          <p:nvPr>
            <p:ph type="title"/>
          </p:nvPr>
        </p:nvSpPr>
        <p:spPr>
          <a:xfrm>
            <a:off x="838200" y="365126"/>
            <a:ext cx="6204431" cy="786360"/>
          </a:xfrm>
        </p:spPr>
        <p:txBody>
          <a:bodyPr/>
          <a:lstStyle/>
          <a:p>
            <a:r>
              <a:rPr lang="en-GB">
                <a:solidFill>
                  <a:srgbClr val="004AAD"/>
                </a:solidFill>
              </a:rPr>
              <a:t>Enablers of Change</a:t>
            </a:r>
          </a:p>
        </p:txBody>
      </p:sp>
      <p:graphicFrame>
        <p:nvGraphicFramePr>
          <p:cNvPr id="12" name="Table 11">
            <a:extLst>
              <a:ext uri="{FF2B5EF4-FFF2-40B4-BE49-F238E27FC236}">
                <a16:creationId xmlns:a16="http://schemas.microsoft.com/office/drawing/2014/main" id="{8F861B96-0591-DC1A-5400-F88DBCD181BB}"/>
              </a:ext>
            </a:extLst>
          </p:cNvPr>
          <p:cNvGraphicFramePr>
            <a:graphicFrameLocks noGrp="1"/>
          </p:cNvGraphicFramePr>
          <p:nvPr>
            <p:extLst>
              <p:ext uri="{D42A27DB-BD31-4B8C-83A1-F6EECF244321}">
                <p14:modId xmlns:p14="http://schemas.microsoft.com/office/powerpoint/2010/main" val="315035566"/>
              </p:ext>
            </p:extLst>
          </p:nvPr>
        </p:nvGraphicFramePr>
        <p:xfrm>
          <a:off x="838200" y="1587500"/>
          <a:ext cx="10863943" cy="4706355"/>
        </p:xfrm>
        <a:graphic>
          <a:graphicData uri="http://schemas.openxmlformats.org/drawingml/2006/table">
            <a:tbl>
              <a:tblPr firstRow="1" firstCol="1" bandRow="1">
                <a:tableStyleId>{5C22544A-7EE6-4342-B048-85BDC9FD1C3A}</a:tableStyleId>
              </a:tblPr>
              <a:tblGrid>
                <a:gridCol w="1197430">
                  <a:extLst>
                    <a:ext uri="{9D8B030D-6E8A-4147-A177-3AD203B41FA5}">
                      <a16:colId xmlns:a16="http://schemas.microsoft.com/office/drawing/2014/main" val="1165078842"/>
                    </a:ext>
                  </a:extLst>
                </a:gridCol>
                <a:gridCol w="3909205">
                  <a:extLst>
                    <a:ext uri="{9D8B030D-6E8A-4147-A177-3AD203B41FA5}">
                      <a16:colId xmlns:a16="http://schemas.microsoft.com/office/drawing/2014/main" val="2571332787"/>
                    </a:ext>
                  </a:extLst>
                </a:gridCol>
                <a:gridCol w="328822">
                  <a:extLst>
                    <a:ext uri="{9D8B030D-6E8A-4147-A177-3AD203B41FA5}">
                      <a16:colId xmlns:a16="http://schemas.microsoft.com/office/drawing/2014/main" val="1646599808"/>
                    </a:ext>
                  </a:extLst>
                </a:gridCol>
                <a:gridCol w="1030658">
                  <a:extLst>
                    <a:ext uri="{9D8B030D-6E8A-4147-A177-3AD203B41FA5}">
                      <a16:colId xmlns:a16="http://schemas.microsoft.com/office/drawing/2014/main" val="2368371794"/>
                    </a:ext>
                  </a:extLst>
                </a:gridCol>
                <a:gridCol w="4397828">
                  <a:extLst>
                    <a:ext uri="{9D8B030D-6E8A-4147-A177-3AD203B41FA5}">
                      <a16:colId xmlns:a16="http://schemas.microsoft.com/office/drawing/2014/main" val="535708343"/>
                    </a:ext>
                  </a:extLst>
                </a:gridCol>
              </a:tblGrid>
              <a:tr h="183680">
                <a:tc gridSpan="2">
                  <a:txBody>
                    <a:bodyPr/>
                    <a:lstStyle/>
                    <a:p>
                      <a:pPr algn="ctr">
                        <a:lnSpc>
                          <a:spcPct val="115000"/>
                        </a:lnSpc>
                        <a:spcBef>
                          <a:spcPts val="600"/>
                        </a:spcBef>
                        <a:spcAft>
                          <a:spcPts val="600"/>
                        </a:spcAft>
                      </a:pPr>
                      <a:r>
                        <a:rPr lang="en-GB" sz="1400" dirty="0">
                          <a:effectLst/>
                        </a:rPr>
                        <a:t>Characteristics and Assets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a:txBody>
                    <a:bodyPr/>
                    <a:lstStyle/>
                    <a:p>
                      <a:pPr>
                        <a:lnSpc>
                          <a:spcPct val="115000"/>
                        </a:lnSpc>
                        <a:spcBef>
                          <a:spcPts val="600"/>
                        </a:spcBef>
                        <a:spcAft>
                          <a:spcPts val="6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lnSpc>
                          <a:spcPct val="115000"/>
                        </a:lnSpc>
                        <a:spcBef>
                          <a:spcPts val="600"/>
                        </a:spcBef>
                        <a:spcAft>
                          <a:spcPts val="600"/>
                        </a:spcAft>
                      </a:pPr>
                      <a:r>
                        <a:rPr lang="en-GB" sz="1400" dirty="0">
                          <a:effectLst/>
                        </a:rPr>
                        <a:t>Opportunities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extLst>
                  <a:ext uri="{0D108BD9-81ED-4DB2-BD59-A6C34878D82A}">
                    <a16:rowId xmlns:a16="http://schemas.microsoft.com/office/drawing/2014/main" val="657794368"/>
                  </a:ext>
                </a:extLst>
              </a:tr>
              <a:tr h="1254392">
                <a:tc>
                  <a:txBody>
                    <a:bodyPr/>
                    <a:lstStyle/>
                    <a:p>
                      <a:pPr algn="ctr">
                        <a:lnSpc>
                          <a:spcPct val="115000"/>
                        </a:lnSpc>
                        <a:spcBef>
                          <a:spcPts val="600"/>
                        </a:spcBef>
                        <a:spcAft>
                          <a:spcPts val="600"/>
                        </a:spcAft>
                      </a:pPr>
                      <a:r>
                        <a:rPr lang="en-GB" sz="1400" dirty="0">
                          <a:solidFill>
                            <a:srgbClr val="004AAD"/>
                          </a:solidFill>
                          <a:effectLst/>
                        </a:rPr>
                        <a:t>Commitment</a:t>
                      </a:r>
                      <a:endParaRPr lang="en-GB" sz="1400" dirty="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Change is fostered by commitment. This can be achieved by local organisations with deep roots, or outside organisations willing to make long term commitments.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dirty="0">
                          <a:solidFill>
                            <a:srgbClr val="004AAD"/>
                          </a:solidFill>
                          <a:effectLst/>
                        </a:rPr>
                        <a:t>Timing</a:t>
                      </a:r>
                      <a:endParaRPr lang="en-GB" sz="1400" b="1" dirty="0">
                        <a:solidFill>
                          <a:srgbClr val="004AAD"/>
                        </a:solidFill>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Change takes time, and enacting change relies on patience to wait for change, trust to persist with activities, and opportunism to act when opportunities arise.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0176980"/>
                  </a:ext>
                </a:extLst>
              </a:tr>
              <a:tr h="1254392">
                <a:tc>
                  <a:txBody>
                    <a:bodyPr/>
                    <a:lstStyle/>
                    <a:p>
                      <a:pPr algn="ctr">
                        <a:lnSpc>
                          <a:spcPct val="115000"/>
                        </a:lnSpc>
                        <a:spcBef>
                          <a:spcPts val="600"/>
                        </a:spcBef>
                        <a:spcAft>
                          <a:spcPts val="600"/>
                        </a:spcAft>
                      </a:pPr>
                      <a:r>
                        <a:rPr lang="en-GB" sz="1400" dirty="0">
                          <a:solidFill>
                            <a:srgbClr val="004AAD"/>
                          </a:solidFill>
                          <a:effectLst/>
                        </a:rPr>
                        <a:t>Alignment</a:t>
                      </a:r>
                      <a:endParaRPr lang="en-GB" sz="1400"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This means alignment within an organisation, in terms of having a clearly defined, consistent message, as well as alignment with government priorities and policies.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dirty="0">
                          <a:solidFill>
                            <a:srgbClr val="004AAD"/>
                          </a:solidFill>
                          <a:effectLst/>
                        </a:rPr>
                        <a:t>Policy Windows</a:t>
                      </a:r>
                      <a:endParaRPr lang="en-GB" sz="1400" b="1"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Opportunities for change can arise suddenly from changes in policy. Whether these arise from long advocacy processes, or shifts in political landscape, they create an opportunity for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0378598"/>
                  </a:ext>
                </a:extLst>
              </a:tr>
              <a:tr h="1073670">
                <a:tc>
                  <a:txBody>
                    <a:bodyPr/>
                    <a:lstStyle/>
                    <a:p>
                      <a:pPr algn="ctr">
                        <a:lnSpc>
                          <a:spcPct val="115000"/>
                        </a:lnSpc>
                        <a:spcBef>
                          <a:spcPts val="600"/>
                        </a:spcBef>
                        <a:spcAft>
                          <a:spcPts val="600"/>
                        </a:spcAft>
                      </a:pPr>
                      <a:r>
                        <a:rPr lang="en-GB" sz="1200" dirty="0">
                          <a:solidFill>
                            <a:srgbClr val="004AAD"/>
                          </a:solidFill>
                          <a:effectLst/>
                        </a:rPr>
                        <a:t>Technical Capability</a:t>
                      </a:r>
                      <a:endParaRPr lang="en-GB" sz="1200"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As an organisation, having a specific and clearly defined technical niche is an asset for building collaboration and credibility.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200" b="1" dirty="0">
                          <a:solidFill>
                            <a:srgbClr val="004AAD"/>
                          </a:solidFill>
                          <a:effectLst/>
                        </a:rPr>
                        <a:t>Political &amp; Social Context</a:t>
                      </a:r>
                      <a:endParaRPr lang="en-GB" sz="1200" b="1"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Education is an important public issue. Understanding the public’s view of the issue, and how this relates to the political position can build understanding of opportunities.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329757"/>
                  </a:ext>
                </a:extLst>
              </a:tr>
              <a:tr h="892951">
                <a:tc>
                  <a:txBody>
                    <a:bodyPr/>
                    <a:lstStyle/>
                    <a:p>
                      <a:pPr algn="ctr">
                        <a:lnSpc>
                          <a:spcPct val="115000"/>
                        </a:lnSpc>
                        <a:spcBef>
                          <a:spcPts val="600"/>
                        </a:spcBef>
                        <a:spcAft>
                          <a:spcPts val="600"/>
                        </a:spcAft>
                      </a:pPr>
                      <a:r>
                        <a:rPr lang="en-GB" sz="1100" dirty="0">
                          <a:solidFill>
                            <a:srgbClr val="004AAD"/>
                          </a:solidFill>
                          <a:effectLst/>
                        </a:rPr>
                        <a:t>Skilful Leadership</a:t>
                      </a:r>
                      <a:endParaRPr lang="en-GB" sz="1100"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Change is often driven by skilful individual leadership within organisations, which can drive and shape agendas and build relationships.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Bef>
                          <a:spcPts val="600"/>
                        </a:spcBef>
                        <a:spcAft>
                          <a:spcPts val="6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15000"/>
                        </a:lnSpc>
                        <a:spcBef>
                          <a:spcPts val="600"/>
                        </a:spcBef>
                        <a:spcAft>
                          <a:spcPts val="600"/>
                        </a:spcAft>
                      </a:pPr>
                      <a:r>
                        <a:rPr lang="en-GB" sz="1400" b="1" dirty="0">
                          <a:solidFill>
                            <a:srgbClr val="004AAD"/>
                          </a:solidFill>
                          <a:effectLst/>
                        </a:rPr>
                        <a:t>Ecosystems</a:t>
                      </a:r>
                      <a:endParaRPr lang="en-GB" sz="1400" b="1" dirty="0">
                        <a:solidFill>
                          <a:srgbClr val="004AAD"/>
                        </a:solidFill>
                        <a:effectLst/>
                        <a:latin typeface="Calibri"/>
                        <a:ea typeface="Calibri" panose="020F0502020204030204" pitchFamily="34" charset="0"/>
                        <a:cs typeface="Arial"/>
                      </a:endParaRPr>
                    </a:p>
                  </a:txBody>
                  <a:tcPr marL="60218" marR="602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600"/>
                        </a:spcBef>
                        <a:spcAft>
                          <a:spcPts val="600"/>
                        </a:spcAft>
                      </a:pPr>
                      <a:r>
                        <a:rPr lang="en-GB" sz="1400" dirty="0">
                          <a:effectLst/>
                        </a:rPr>
                        <a:t>Who else is working around you? The presence of other aligned actors with complimentary skills can create an opportunity for collaboration and change.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0218" marR="602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2720877"/>
                  </a:ext>
                </a:extLst>
              </a:tr>
            </a:tbl>
          </a:graphicData>
        </a:graphic>
      </p:graphicFrame>
      <p:pic>
        <p:nvPicPr>
          <p:cNvPr id="13" name="Graphic 656886916" descr="Tree With Roots outline">
            <a:extLst>
              <a:ext uri="{FF2B5EF4-FFF2-40B4-BE49-F238E27FC236}">
                <a16:creationId xmlns:a16="http://schemas.microsoft.com/office/drawing/2014/main" id="{6E414E32-B497-F5AA-0D8E-0768B1662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689" y="2192700"/>
            <a:ext cx="660400" cy="660400"/>
          </a:xfrm>
          <a:prstGeom prst="rect">
            <a:avLst/>
          </a:prstGeom>
        </p:spPr>
      </p:pic>
      <p:pic>
        <p:nvPicPr>
          <p:cNvPr id="14" name="Graphic 1675263194" descr="Watch outline">
            <a:extLst>
              <a:ext uri="{FF2B5EF4-FFF2-40B4-BE49-F238E27FC236}">
                <a16:creationId xmlns:a16="http://schemas.microsoft.com/office/drawing/2014/main" id="{16D035B1-053C-5EDD-3227-CC84736EE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6207" y="2206194"/>
            <a:ext cx="633413" cy="633412"/>
          </a:xfrm>
          <a:prstGeom prst="rect">
            <a:avLst/>
          </a:prstGeom>
        </p:spPr>
      </p:pic>
      <p:pic>
        <p:nvPicPr>
          <p:cNvPr id="15" name="Graphic 1331021586" descr="Handshake outline">
            <a:extLst>
              <a:ext uri="{FF2B5EF4-FFF2-40B4-BE49-F238E27FC236}">
                <a16:creationId xmlns:a16="http://schemas.microsoft.com/office/drawing/2014/main" id="{1EF3C7C0-1D0F-19CC-CA9C-0BBAE47B66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082" y="3378464"/>
            <a:ext cx="660400" cy="660400"/>
          </a:xfrm>
          <a:prstGeom prst="rect">
            <a:avLst/>
          </a:prstGeom>
        </p:spPr>
      </p:pic>
      <p:pic>
        <p:nvPicPr>
          <p:cNvPr id="16" name="Graphic 2068299512" descr="Plane Window outline">
            <a:extLst>
              <a:ext uri="{FF2B5EF4-FFF2-40B4-BE49-F238E27FC236}">
                <a16:creationId xmlns:a16="http://schemas.microsoft.com/office/drawing/2014/main" id="{EFBD8ADB-9BD2-5796-745C-47AD8BE067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49700" y="3561899"/>
            <a:ext cx="633413" cy="633412"/>
          </a:xfrm>
          <a:prstGeom prst="rect">
            <a:avLst/>
          </a:prstGeom>
        </p:spPr>
      </p:pic>
      <p:pic>
        <p:nvPicPr>
          <p:cNvPr id="17" name="Graphic 1091102075" descr="Lightbulb and gear outline">
            <a:extLst>
              <a:ext uri="{FF2B5EF4-FFF2-40B4-BE49-F238E27FC236}">
                <a16:creationId xmlns:a16="http://schemas.microsoft.com/office/drawing/2014/main" id="{E2D6B9BF-2831-8F21-5BF3-7DD912DE46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4993" y="4764387"/>
            <a:ext cx="584489" cy="584488"/>
          </a:xfrm>
          <a:prstGeom prst="rect">
            <a:avLst/>
          </a:prstGeom>
        </p:spPr>
      </p:pic>
      <p:pic>
        <p:nvPicPr>
          <p:cNvPr id="18" name="Graphic 1673975287" descr="Anger Symbol outline">
            <a:extLst>
              <a:ext uri="{FF2B5EF4-FFF2-40B4-BE49-F238E27FC236}">
                <a16:creationId xmlns:a16="http://schemas.microsoft.com/office/drawing/2014/main" id="{F7834536-AB0A-C454-391F-E145EDA390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90182" y="4796425"/>
            <a:ext cx="552450" cy="552450"/>
          </a:xfrm>
          <a:prstGeom prst="rect">
            <a:avLst/>
          </a:prstGeom>
        </p:spPr>
      </p:pic>
      <p:pic>
        <p:nvPicPr>
          <p:cNvPr id="19" name="Graphic 2009617159" descr="Group brainstorm outline">
            <a:extLst>
              <a:ext uri="{FF2B5EF4-FFF2-40B4-BE49-F238E27FC236}">
                <a16:creationId xmlns:a16="http://schemas.microsoft.com/office/drawing/2014/main" id="{E9834D61-420D-A416-998C-8357023128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0645" y="5639488"/>
            <a:ext cx="584489" cy="584488"/>
          </a:xfrm>
          <a:prstGeom prst="rect">
            <a:avLst/>
          </a:prstGeom>
        </p:spPr>
      </p:pic>
      <p:pic>
        <p:nvPicPr>
          <p:cNvPr id="20" name="Graphic 299607715" descr="Connections outline">
            <a:extLst>
              <a:ext uri="{FF2B5EF4-FFF2-40B4-BE49-F238E27FC236}">
                <a16:creationId xmlns:a16="http://schemas.microsoft.com/office/drawing/2014/main" id="{5802A5F2-8E1B-A109-48DA-07634172D0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36207" y="5646776"/>
            <a:ext cx="606425" cy="606425"/>
          </a:xfrm>
          <a:prstGeom prst="rect">
            <a:avLst/>
          </a:prstGeom>
        </p:spPr>
      </p:pic>
    </p:spTree>
    <p:extLst>
      <p:ext uri="{BB962C8B-B14F-4D97-AF65-F5344CB8AC3E}">
        <p14:creationId xmlns:p14="http://schemas.microsoft.com/office/powerpoint/2010/main" val="109386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BCE9B1-D1CC-A884-1663-E2583F74AB13}"/>
              </a:ext>
            </a:extLst>
          </p:cNvPr>
          <p:cNvGrpSpPr/>
          <p:nvPr/>
        </p:nvGrpSpPr>
        <p:grpSpPr>
          <a:xfrm>
            <a:off x="269967" y="1265073"/>
            <a:ext cx="3829967" cy="2729043"/>
            <a:chOff x="3706957" y="5547928"/>
            <a:chExt cx="2877511" cy="2050370"/>
          </a:xfrm>
        </p:grpSpPr>
        <p:sp>
          <p:nvSpPr>
            <p:cNvPr id="3" name="Oval 2">
              <a:extLst>
                <a:ext uri="{FF2B5EF4-FFF2-40B4-BE49-F238E27FC236}">
                  <a16:creationId xmlns:a16="http://schemas.microsoft.com/office/drawing/2014/main" id="{D5F97FC7-5DAB-FD72-561E-26D28B394934}"/>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chemeClr val="accent3"/>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 name="Oval 3">
              <a:extLst>
                <a:ext uri="{FF2B5EF4-FFF2-40B4-BE49-F238E27FC236}">
                  <a16:creationId xmlns:a16="http://schemas.microsoft.com/office/drawing/2014/main" id="{E2013C51-A086-1A02-8A8D-C14CAA29AF4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Oval 4">
              <a:extLst>
                <a:ext uri="{FF2B5EF4-FFF2-40B4-BE49-F238E27FC236}">
                  <a16:creationId xmlns:a16="http://schemas.microsoft.com/office/drawing/2014/main" id="{32096DCE-BED4-0688-6B20-307660FFB4D0}"/>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Rounded Rectangle 5">
              <a:extLst>
                <a:ext uri="{FF2B5EF4-FFF2-40B4-BE49-F238E27FC236}">
                  <a16:creationId xmlns:a16="http://schemas.microsoft.com/office/drawing/2014/main" id="{849E5DE0-147E-06BE-6873-072D5D6E8613}"/>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Opportunities</a:t>
              </a:r>
            </a:p>
          </p:txBody>
        </p:sp>
        <p:sp>
          <p:nvSpPr>
            <p:cNvPr id="7" name="Rounded Rectangle 6">
              <a:extLst>
                <a:ext uri="{FF2B5EF4-FFF2-40B4-BE49-F238E27FC236}">
                  <a16:creationId xmlns:a16="http://schemas.microsoft.com/office/drawing/2014/main" id="{DCB879EC-8B08-4DAE-6FB4-B7B8AE8F67F0}"/>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Timing</a:t>
              </a:r>
            </a:p>
          </p:txBody>
        </p:sp>
        <p:sp>
          <p:nvSpPr>
            <p:cNvPr id="8" name="Rounded Rectangle 7">
              <a:extLst>
                <a:ext uri="{FF2B5EF4-FFF2-40B4-BE49-F238E27FC236}">
                  <a16:creationId xmlns:a16="http://schemas.microsoft.com/office/drawing/2014/main" id="{79533724-AB8C-C8C4-87E6-FC2C9BC20D50}"/>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Policy Windows</a:t>
              </a:r>
            </a:p>
          </p:txBody>
        </p:sp>
        <p:pic>
          <p:nvPicPr>
            <p:cNvPr id="9" name="Graphic 13" descr="Plane Window outline">
              <a:extLst>
                <a:ext uri="{FF2B5EF4-FFF2-40B4-BE49-F238E27FC236}">
                  <a16:creationId xmlns:a16="http://schemas.microsoft.com/office/drawing/2014/main" id="{066EA5E5-DE06-2591-0B3C-760AB765D0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0" name="Oval 9">
              <a:extLst>
                <a:ext uri="{FF2B5EF4-FFF2-40B4-BE49-F238E27FC236}">
                  <a16:creationId xmlns:a16="http://schemas.microsoft.com/office/drawing/2014/main" id="{64C7B8C3-ED3A-C015-EB9D-8B002E81F236}"/>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Oval 10">
              <a:extLst>
                <a:ext uri="{FF2B5EF4-FFF2-40B4-BE49-F238E27FC236}">
                  <a16:creationId xmlns:a16="http://schemas.microsoft.com/office/drawing/2014/main" id="{21B167DB-53EC-A7C0-51B4-0CC6B95F1653}"/>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Graphic 11" descr="Watch outline">
              <a:extLst>
                <a:ext uri="{FF2B5EF4-FFF2-40B4-BE49-F238E27FC236}">
                  <a16:creationId xmlns:a16="http://schemas.microsoft.com/office/drawing/2014/main" id="{AFA51E1C-420B-4306-EC98-A5068B1D77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3" name="Graphic 14" descr="Anger Symbol outline">
              <a:extLst>
                <a:ext uri="{FF2B5EF4-FFF2-40B4-BE49-F238E27FC236}">
                  <a16:creationId xmlns:a16="http://schemas.microsoft.com/office/drawing/2014/main" id="{5CC537A4-EB70-4590-D532-E514450154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4" name="Graphic 8" descr="Connections outline">
              <a:extLst>
                <a:ext uri="{FF2B5EF4-FFF2-40B4-BE49-F238E27FC236}">
                  <a16:creationId xmlns:a16="http://schemas.microsoft.com/office/drawing/2014/main" id="{8F10D636-9B07-0555-FCF9-E4D56367DA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5" name="Rounded Rectangle 14">
              <a:extLst>
                <a:ext uri="{FF2B5EF4-FFF2-40B4-BE49-F238E27FC236}">
                  <a16:creationId xmlns:a16="http://schemas.microsoft.com/office/drawing/2014/main" id="{339506BC-1F74-F7BA-AF6F-C778E5D8B61C}"/>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Political and Social Context</a:t>
              </a:r>
            </a:p>
          </p:txBody>
        </p:sp>
        <p:sp>
          <p:nvSpPr>
            <p:cNvPr id="16" name="Rounded Rectangle 15">
              <a:extLst>
                <a:ext uri="{FF2B5EF4-FFF2-40B4-BE49-F238E27FC236}">
                  <a16:creationId xmlns:a16="http://schemas.microsoft.com/office/drawing/2014/main" id="{58252736-5DA2-0309-B235-60BDA00B2F55}"/>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Ecosystems</a:t>
              </a:r>
            </a:p>
          </p:txBody>
        </p:sp>
      </p:grpSp>
      <p:grpSp>
        <p:nvGrpSpPr>
          <p:cNvPr id="17" name="Group 16">
            <a:extLst>
              <a:ext uri="{FF2B5EF4-FFF2-40B4-BE49-F238E27FC236}">
                <a16:creationId xmlns:a16="http://schemas.microsoft.com/office/drawing/2014/main" id="{0CC1605F-A8CA-1976-E6B3-ED9E809DB85D}"/>
              </a:ext>
            </a:extLst>
          </p:cNvPr>
          <p:cNvGrpSpPr/>
          <p:nvPr/>
        </p:nvGrpSpPr>
        <p:grpSpPr>
          <a:xfrm>
            <a:off x="1322439" y="3785037"/>
            <a:ext cx="3843084" cy="2628371"/>
            <a:chOff x="425453" y="5613887"/>
            <a:chExt cx="2887366" cy="1974734"/>
          </a:xfrm>
        </p:grpSpPr>
        <p:sp>
          <p:nvSpPr>
            <p:cNvPr id="18" name="Oval 17">
              <a:extLst>
                <a:ext uri="{FF2B5EF4-FFF2-40B4-BE49-F238E27FC236}">
                  <a16:creationId xmlns:a16="http://schemas.microsoft.com/office/drawing/2014/main" id="{4F78ED5C-B5AE-6BFA-749E-CE2A92C4812D}"/>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chemeClr val="accent3"/>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Oval 18">
              <a:extLst>
                <a:ext uri="{FF2B5EF4-FFF2-40B4-BE49-F238E27FC236}">
                  <a16:creationId xmlns:a16="http://schemas.microsoft.com/office/drawing/2014/main" id="{D99E6105-CB70-B7A2-B456-D04A7971E13B}"/>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Oval 19">
              <a:extLst>
                <a:ext uri="{FF2B5EF4-FFF2-40B4-BE49-F238E27FC236}">
                  <a16:creationId xmlns:a16="http://schemas.microsoft.com/office/drawing/2014/main" id="{D7BB9F9B-C03C-41E9-FC3C-B3CD12297AEB}"/>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Rounded Rectangle 20">
              <a:extLst>
                <a:ext uri="{FF2B5EF4-FFF2-40B4-BE49-F238E27FC236}">
                  <a16:creationId xmlns:a16="http://schemas.microsoft.com/office/drawing/2014/main" id="{9477AD0C-28E8-26D7-2034-0BE70B0735D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lumMod val="50000"/>
                    </a:schemeClr>
                  </a:solidFill>
                </a:rPr>
                <a:t>Characteristics and Assets</a:t>
              </a:r>
            </a:p>
          </p:txBody>
        </p:sp>
        <p:sp>
          <p:nvSpPr>
            <p:cNvPr id="22" name="Rectangle 21">
              <a:extLst>
                <a:ext uri="{FF2B5EF4-FFF2-40B4-BE49-F238E27FC236}">
                  <a16:creationId xmlns:a16="http://schemas.microsoft.com/office/drawing/2014/main" id="{CACA493E-06C9-34A8-A605-6D8DC52A8D0E}"/>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Commitment</a:t>
              </a:r>
            </a:p>
          </p:txBody>
        </p:sp>
        <p:sp>
          <p:nvSpPr>
            <p:cNvPr id="23" name="Rounded Rectangle 22">
              <a:extLst>
                <a:ext uri="{FF2B5EF4-FFF2-40B4-BE49-F238E27FC236}">
                  <a16:creationId xmlns:a16="http://schemas.microsoft.com/office/drawing/2014/main" id="{F37FDAC4-F166-76D4-34FC-5BAFDFE4A66A}"/>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Alignment</a:t>
              </a:r>
            </a:p>
          </p:txBody>
        </p:sp>
        <p:sp>
          <p:nvSpPr>
            <p:cNvPr id="24" name="Rounded Rectangle 23">
              <a:extLst>
                <a:ext uri="{FF2B5EF4-FFF2-40B4-BE49-F238E27FC236}">
                  <a16:creationId xmlns:a16="http://schemas.microsoft.com/office/drawing/2014/main" id="{6C1CB519-AD58-06C0-9B16-06CC44272FF6}"/>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Technical Capabilities</a:t>
              </a:r>
            </a:p>
          </p:txBody>
        </p:sp>
        <p:sp>
          <p:nvSpPr>
            <p:cNvPr id="25" name="Rounded Rectangle 24">
              <a:extLst>
                <a:ext uri="{FF2B5EF4-FFF2-40B4-BE49-F238E27FC236}">
                  <a16:creationId xmlns:a16="http://schemas.microsoft.com/office/drawing/2014/main" id="{08096DD9-1F17-17E0-3C9E-5DEF4EA43049}"/>
                </a:ext>
              </a:extLst>
            </p:cNvPr>
            <p:cNvSpPr/>
            <p:nvPr/>
          </p:nvSpPr>
          <p:spPr>
            <a:xfrm>
              <a:off x="2332982" y="7149485"/>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Skilful Leadership</a:t>
              </a:r>
            </a:p>
          </p:txBody>
        </p:sp>
        <p:pic>
          <p:nvPicPr>
            <p:cNvPr id="26" name="Graphic 1" descr="Tree With Roots outline">
              <a:extLst>
                <a:ext uri="{FF2B5EF4-FFF2-40B4-BE49-F238E27FC236}">
                  <a16:creationId xmlns:a16="http://schemas.microsoft.com/office/drawing/2014/main" id="{66C505F8-E5A1-97EA-FDFB-C30CAF1156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7" name="Graphic 3" descr="Handshake outline">
              <a:extLst>
                <a:ext uri="{FF2B5EF4-FFF2-40B4-BE49-F238E27FC236}">
                  <a16:creationId xmlns:a16="http://schemas.microsoft.com/office/drawing/2014/main" id="{CB0F2F0C-F6B8-0BCA-D284-F7258B8CD3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8" name="Oval 27">
              <a:extLst>
                <a:ext uri="{FF2B5EF4-FFF2-40B4-BE49-F238E27FC236}">
                  <a16:creationId xmlns:a16="http://schemas.microsoft.com/office/drawing/2014/main" id="{E972DC8B-F599-C0A4-287C-0856A8DFB661}"/>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9" name="Graphic 4" descr="Lightbulb and gear outline">
              <a:extLst>
                <a:ext uri="{FF2B5EF4-FFF2-40B4-BE49-F238E27FC236}">
                  <a16:creationId xmlns:a16="http://schemas.microsoft.com/office/drawing/2014/main" id="{AB8A0BFA-2745-227B-FC55-BEE35056BD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0" name="Oval 29">
              <a:extLst>
                <a:ext uri="{FF2B5EF4-FFF2-40B4-BE49-F238E27FC236}">
                  <a16:creationId xmlns:a16="http://schemas.microsoft.com/office/drawing/2014/main" id="{D79C3DF3-29F2-EF99-DDB0-41CB1869DC83}"/>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31" name="Graphic 5" descr="Group brainstorm outline">
              <a:extLst>
                <a:ext uri="{FF2B5EF4-FFF2-40B4-BE49-F238E27FC236}">
                  <a16:creationId xmlns:a16="http://schemas.microsoft.com/office/drawing/2014/main" id="{F9D12DC8-F8C4-DAEF-644B-9B9E0251E9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sp>
        <p:nvSpPr>
          <p:cNvPr id="32" name="Title 31">
            <a:extLst>
              <a:ext uri="{FF2B5EF4-FFF2-40B4-BE49-F238E27FC236}">
                <a16:creationId xmlns:a16="http://schemas.microsoft.com/office/drawing/2014/main" id="{389B80B0-7CD0-F53D-7DC8-654B8D033EB1}"/>
              </a:ext>
            </a:extLst>
          </p:cNvPr>
          <p:cNvSpPr>
            <a:spLocks noGrp="1"/>
          </p:cNvSpPr>
          <p:nvPr>
            <p:ph type="title"/>
          </p:nvPr>
        </p:nvSpPr>
        <p:spPr/>
        <p:txBody>
          <a:bodyPr/>
          <a:lstStyle/>
          <a:p>
            <a:r>
              <a:rPr lang="en-GB">
                <a:solidFill>
                  <a:srgbClr val="004AAD"/>
                </a:solidFill>
              </a:rPr>
              <a:t>Where are you starting from?</a:t>
            </a:r>
          </a:p>
        </p:txBody>
      </p:sp>
      <p:sp>
        <p:nvSpPr>
          <p:cNvPr id="33" name="TextBox 32">
            <a:extLst>
              <a:ext uri="{FF2B5EF4-FFF2-40B4-BE49-F238E27FC236}">
                <a16:creationId xmlns:a16="http://schemas.microsoft.com/office/drawing/2014/main" id="{865C736F-8EC3-B410-6F6A-A4E07B55C294}"/>
              </a:ext>
            </a:extLst>
          </p:cNvPr>
          <p:cNvSpPr txBox="1"/>
          <p:nvPr/>
        </p:nvSpPr>
        <p:spPr>
          <a:xfrm>
            <a:off x="5167015" y="1900924"/>
            <a:ext cx="6489700" cy="4524315"/>
          </a:xfrm>
          <a:prstGeom prst="rect">
            <a:avLst/>
          </a:prstGeom>
          <a:noFill/>
        </p:spPr>
        <p:txBody>
          <a:bodyPr wrap="square" lIns="91440" tIns="45720" rIns="91440" bIns="45720" rtlCol="0" anchor="t">
            <a:spAutoFit/>
          </a:bodyPr>
          <a:lstStyle/>
          <a:p>
            <a:r>
              <a:rPr lang="en-GB" dirty="0"/>
              <a:t>Your starting point for work on building systems change through better engagement is defined by two things. </a:t>
            </a:r>
            <a:endParaRPr lang="en-GB"/>
          </a:p>
          <a:p>
            <a:endParaRPr lang="en-GB"/>
          </a:p>
          <a:p>
            <a:endParaRPr lang="en-GB" dirty="0">
              <a:cs typeface="Calibri" panose="020F0502020204030204"/>
            </a:endParaRPr>
          </a:p>
          <a:p>
            <a:r>
              <a:rPr lang="en-GB" dirty="0">
                <a:cs typeface="Calibri" panose="020F0502020204030204"/>
              </a:rPr>
              <a:t>The </a:t>
            </a:r>
            <a:r>
              <a:rPr lang="en-GB" b="1" dirty="0">
                <a:cs typeface="Calibri"/>
              </a:rPr>
              <a:t>opportunities </a:t>
            </a:r>
            <a:r>
              <a:rPr lang="en-GB" dirty="0">
                <a:cs typeface="Calibri"/>
              </a:rPr>
              <a:t>afforded to you by your context should lay the foundation for your work in systems change. These can either be in your favour – meaning that you should take the opportunity to act – or they may be against you, in which case you may want to adapt, or be patient and wait for opportunities.  </a:t>
            </a:r>
          </a:p>
          <a:p>
            <a:endParaRPr lang="en-GB" dirty="0">
              <a:cs typeface="Calibri"/>
            </a:endParaRPr>
          </a:p>
          <a:p>
            <a:r>
              <a:rPr lang="en-GB" dirty="0"/>
              <a:t>Your </a:t>
            </a:r>
            <a:r>
              <a:rPr lang="en-GB" b="1" dirty="0"/>
              <a:t>characteristics and assets </a:t>
            </a:r>
            <a:r>
              <a:rPr lang="en-GB" dirty="0"/>
              <a:t>as an organisation define what kind of activities you are likely to be successful in delivering. They also help you reflect on what your strengths are, and which areas you can strengthen, either through organisational growth or through partnership. </a:t>
            </a:r>
            <a:endParaRPr lang="en-GB">
              <a:ea typeface="Calibri"/>
              <a:cs typeface="Calibri"/>
            </a:endParaRPr>
          </a:p>
          <a:p>
            <a:endParaRPr lang="en-GB" dirty="0">
              <a:ea typeface="Calibri"/>
              <a:cs typeface="Calibri"/>
            </a:endParaRPr>
          </a:p>
        </p:txBody>
      </p:sp>
    </p:spTree>
    <p:extLst>
      <p:ext uri="{BB962C8B-B14F-4D97-AF65-F5344CB8AC3E}">
        <p14:creationId xmlns:p14="http://schemas.microsoft.com/office/powerpoint/2010/main" val="721295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2E1A-2B01-773B-4788-DFE35B3EF084}"/>
              </a:ext>
            </a:extLst>
          </p:cNvPr>
          <p:cNvSpPr>
            <a:spLocks noGrp="1"/>
          </p:cNvSpPr>
          <p:nvPr>
            <p:ph type="title"/>
          </p:nvPr>
        </p:nvSpPr>
        <p:spPr>
          <a:xfrm>
            <a:off x="838200" y="365126"/>
            <a:ext cx="6204431" cy="1044574"/>
          </a:xfrm>
        </p:spPr>
        <p:txBody>
          <a:bodyPr/>
          <a:lstStyle/>
          <a:p>
            <a:r>
              <a:rPr lang="en-GB">
                <a:solidFill>
                  <a:srgbClr val="004AAD"/>
                </a:solidFill>
              </a:rPr>
              <a:t>Case Study Spotlights</a:t>
            </a:r>
          </a:p>
        </p:txBody>
      </p:sp>
      <p:sp>
        <p:nvSpPr>
          <p:cNvPr id="4" name="TextBox 3">
            <a:extLst>
              <a:ext uri="{FF2B5EF4-FFF2-40B4-BE49-F238E27FC236}">
                <a16:creationId xmlns:a16="http://schemas.microsoft.com/office/drawing/2014/main" id="{DB189A4F-D6D2-7C6C-66C3-42DE044B1320}"/>
              </a:ext>
            </a:extLst>
          </p:cNvPr>
          <p:cNvSpPr txBox="1"/>
          <p:nvPr/>
        </p:nvSpPr>
        <p:spPr>
          <a:xfrm>
            <a:off x="4425950" y="3865299"/>
            <a:ext cx="7302500" cy="1984902"/>
          </a:xfrm>
          <a:prstGeom prst="rect">
            <a:avLst/>
          </a:prstGeom>
          <a:solidFill>
            <a:schemeClr val="bg2"/>
          </a:solidFill>
        </p:spPr>
        <p:txBody>
          <a:bodyPr wrap="square" lIns="91440" tIns="45720" rIns="91440" bIns="45720" anchor="t">
            <a:spAutoFit/>
          </a:bodyPr>
          <a:lstStyle/>
          <a:p>
            <a:pPr>
              <a:lnSpc>
                <a:spcPct val="115000"/>
              </a:lnSpc>
              <a:spcBef>
                <a:spcPts val="600"/>
              </a:spcBef>
              <a:spcAft>
                <a:spcPts val="600"/>
              </a:spcAft>
            </a:pPr>
            <a:r>
              <a:rPr lang="en-GB" sz="1800" dirty="0">
                <a:effectLst/>
                <a:latin typeface="Calibri"/>
                <a:ea typeface="Calibri"/>
                <a:cs typeface="Arial"/>
              </a:rPr>
              <a:t>The </a:t>
            </a:r>
            <a:r>
              <a:rPr lang="en-GB" sz="1800" b="1" dirty="0">
                <a:solidFill>
                  <a:srgbClr val="004AAD"/>
                </a:solidFill>
                <a:effectLst/>
                <a:latin typeface="Calibri"/>
                <a:ea typeface="Calibri"/>
                <a:cs typeface="Arial"/>
              </a:rPr>
              <a:t>Lagos State </a:t>
            </a:r>
            <a:r>
              <a:rPr lang="en-GB" sz="1800" dirty="0">
                <a:effectLst/>
                <a:latin typeface="Calibri"/>
                <a:ea typeface="Calibri"/>
                <a:cs typeface="Arial"/>
              </a:rPr>
              <a:t>case study looks as a </a:t>
            </a:r>
            <a:r>
              <a:rPr lang="en-GB" dirty="0">
                <a:latin typeface="Calibri"/>
                <a:ea typeface="Calibri"/>
                <a:cs typeface="Arial"/>
              </a:rPr>
              <a:t>15 year</a:t>
            </a:r>
            <a:r>
              <a:rPr lang="en-GB" sz="1800" dirty="0">
                <a:effectLst/>
                <a:latin typeface="Calibri"/>
                <a:ea typeface="Calibri"/>
                <a:cs typeface="Arial"/>
              </a:rPr>
              <a:t> period</a:t>
            </a:r>
            <a:r>
              <a:rPr lang="en-GB" dirty="0">
                <a:latin typeface="Calibri"/>
                <a:ea typeface="Calibri"/>
                <a:cs typeface="Arial"/>
              </a:rPr>
              <a:t>,</a:t>
            </a:r>
            <a:r>
              <a:rPr lang="en-GB" sz="1800" dirty="0">
                <a:effectLst/>
                <a:latin typeface="Calibri"/>
                <a:ea typeface="Calibri"/>
                <a:cs typeface="Arial"/>
              </a:rPr>
              <a:t> over which there has been steady progress towards better engagement. The initial school census funded by DfID may not have seemed as influential at the time as it does from a </a:t>
            </a:r>
            <a:r>
              <a:rPr lang="en-GB" dirty="0">
                <a:latin typeface="Calibri"/>
                <a:ea typeface="Calibri"/>
                <a:cs typeface="Arial"/>
              </a:rPr>
              <a:t>15-year</a:t>
            </a:r>
            <a:r>
              <a:rPr lang="en-GB" sz="1800" dirty="0">
                <a:effectLst/>
                <a:latin typeface="Calibri"/>
                <a:ea typeface="Calibri"/>
                <a:cs typeface="Arial"/>
              </a:rPr>
              <a:t> perspective. The key impacts of that school census are still being built upon, and it has informed a new way of thinking about the non-state sector in the state.</a:t>
            </a:r>
          </a:p>
        </p:txBody>
      </p:sp>
      <p:pic>
        <p:nvPicPr>
          <p:cNvPr id="5" name="Graphic 4" descr="Watch outline">
            <a:extLst>
              <a:ext uri="{FF2B5EF4-FFF2-40B4-BE49-F238E27FC236}">
                <a16:creationId xmlns:a16="http://schemas.microsoft.com/office/drawing/2014/main" id="{D297DEA2-C926-4B41-32ED-6D63F68EBB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2950" y="3970973"/>
            <a:ext cx="787545" cy="787545"/>
          </a:xfrm>
          <a:prstGeom prst="rect">
            <a:avLst/>
          </a:prstGeom>
        </p:spPr>
      </p:pic>
      <p:sp>
        <p:nvSpPr>
          <p:cNvPr id="6" name="TextBox 5">
            <a:extLst>
              <a:ext uri="{FF2B5EF4-FFF2-40B4-BE49-F238E27FC236}">
                <a16:creationId xmlns:a16="http://schemas.microsoft.com/office/drawing/2014/main" id="{4B5C6C2D-0FE2-63CA-0EF2-DAB3EB8F41A8}"/>
              </a:ext>
            </a:extLst>
          </p:cNvPr>
          <p:cNvSpPr txBox="1"/>
          <p:nvPr/>
        </p:nvSpPr>
        <p:spPr>
          <a:xfrm>
            <a:off x="3149600" y="4866323"/>
            <a:ext cx="1022350" cy="923330"/>
          </a:xfrm>
          <a:prstGeom prst="rect">
            <a:avLst/>
          </a:prstGeom>
          <a:noFill/>
        </p:spPr>
        <p:txBody>
          <a:bodyPr wrap="square" lIns="91440" tIns="45720" rIns="91440" bIns="45720" rtlCol="0" anchor="t">
            <a:spAutoFit/>
          </a:bodyPr>
          <a:lstStyle/>
          <a:p>
            <a:pPr algn="ctr"/>
            <a:r>
              <a:rPr lang="en-GB" b="1">
                <a:solidFill>
                  <a:srgbClr val="004AAD"/>
                </a:solidFill>
              </a:rPr>
              <a:t>Timing and patience</a:t>
            </a:r>
            <a:endParaRPr lang="en-GB" b="1">
              <a:solidFill>
                <a:srgbClr val="004AAD"/>
              </a:solidFill>
              <a:cs typeface="Calibri"/>
            </a:endParaRPr>
          </a:p>
        </p:txBody>
      </p:sp>
      <p:sp>
        <p:nvSpPr>
          <p:cNvPr id="8" name="TextBox 7">
            <a:extLst>
              <a:ext uri="{FF2B5EF4-FFF2-40B4-BE49-F238E27FC236}">
                <a16:creationId xmlns:a16="http://schemas.microsoft.com/office/drawing/2014/main" id="{BAFDF0A7-39D2-675A-BD64-B8365157F991}"/>
              </a:ext>
            </a:extLst>
          </p:cNvPr>
          <p:cNvSpPr txBox="1"/>
          <p:nvPr/>
        </p:nvSpPr>
        <p:spPr>
          <a:xfrm>
            <a:off x="2080549" y="1845999"/>
            <a:ext cx="6781800" cy="1477328"/>
          </a:xfrm>
          <a:prstGeom prst="rect">
            <a:avLst/>
          </a:prstGeom>
          <a:solidFill>
            <a:schemeClr val="bg2"/>
          </a:solidFill>
        </p:spPr>
        <p:txBody>
          <a:bodyPr wrap="square" lIns="91440" tIns="45720" rIns="91440" bIns="45720" anchor="t">
            <a:spAutoFit/>
          </a:bodyPr>
          <a:lstStyle/>
          <a:p>
            <a:r>
              <a:rPr lang="en-GB" dirty="0">
                <a:latin typeface="Calibri"/>
                <a:ea typeface="Calibri"/>
                <a:cs typeface="Arial"/>
              </a:rPr>
              <a:t>For </a:t>
            </a:r>
            <a:r>
              <a:rPr lang="en-GB" b="1" dirty="0">
                <a:solidFill>
                  <a:srgbClr val="004AAD"/>
                </a:solidFill>
                <a:latin typeface="Calibri"/>
                <a:ea typeface="Calibri"/>
                <a:cs typeface="Arial"/>
              </a:rPr>
              <a:t>CSF, </a:t>
            </a:r>
            <a:r>
              <a:rPr lang="en-GB" dirty="0">
                <a:latin typeface="Calibri"/>
                <a:ea typeface="Calibri"/>
                <a:cs typeface="Arial"/>
              </a:rPr>
              <a:t>technical ability in synthesising data meaningfully, as well as credibility built through years of strong technical work have been crucial assets.</a:t>
            </a:r>
            <a:r>
              <a:rPr lang="en-GB" sz="1800" dirty="0">
                <a:effectLst/>
                <a:latin typeface="Calibri"/>
                <a:ea typeface="Calibri"/>
                <a:cs typeface="Arial"/>
              </a:rPr>
              <a:t> CSF built credibility for their work on private schools through a strong technical base in supporting foundation learning across the education sector.</a:t>
            </a:r>
            <a:endParaRPr lang="en-GB" dirty="0">
              <a:latin typeface="Calibri"/>
              <a:ea typeface="Calibri"/>
              <a:cs typeface="Arial"/>
            </a:endParaRPr>
          </a:p>
        </p:txBody>
      </p:sp>
      <p:pic>
        <p:nvPicPr>
          <p:cNvPr id="9" name="Graphic 4" descr="Lightbulb and gear outline">
            <a:extLst>
              <a:ext uri="{FF2B5EF4-FFF2-40B4-BE49-F238E27FC236}">
                <a16:creationId xmlns:a16="http://schemas.microsoft.com/office/drawing/2014/main" id="{937B19F2-13AD-CF83-D56D-7281070513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677267"/>
            <a:ext cx="908050" cy="908050"/>
          </a:xfrm>
          <a:prstGeom prst="rect">
            <a:avLst/>
          </a:prstGeom>
        </p:spPr>
      </p:pic>
      <p:sp>
        <p:nvSpPr>
          <p:cNvPr id="10" name="TextBox 9">
            <a:extLst>
              <a:ext uri="{FF2B5EF4-FFF2-40B4-BE49-F238E27FC236}">
                <a16:creationId xmlns:a16="http://schemas.microsoft.com/office/drawing/2014/main" id="{6B33E468-B392-EF61-069D-030B6BF6E76E}"/>
              </a:ext>
            </a:extLst>
          </p:cNvPr>
          <p:cNvSpPr txBox="1"/>
          <p:nvPr/>
        </p:nvSpPr>
        <p:spPr>
          <a:xfrm>
            <a:off x="611851" y="2585317"/>
            <a:ext cx="1360748" cy="923330"/>
          </a:xfrm>
          <a:prstGeom prst="rect">
            <a:avLst/>
          </a:prstGeom>
          <a:noFill/>
        </p:spPr>
        <p:txBody>
          <a:bodyPr wrap="square" lIns="91440" tIns="45720" rIns="91440" bIns="45720" rtlCol="0" anchor="t">
            <a:spAutoFit/>
          </a:bodyPr>
          <a:lstStyle/>
          <a:p>
            <a:pPr algn="ctr"/>
            <a:r>
              <a:rPr lang="en-GB" b="1">
                <a:solidFill>
                  <a:srgbClr val="004AAD"/>
                </a:solidFill>
              </a:rPr>
              <a:t>Building on technical capability</a:t>
            </a:r>
            <a:endParaRPr lang="en-GB" b="1">
              <a:solidFill>
                <a:srgbClr val="004AAD"/>
              </a:solidFill>
              <a:cs typeface="Calibri"/>
            </a:endParaRPr>
          </a:p>
        </p:txBody>
      </p:sp>
    </p:spTree>
    <p:extLst>
      <p:ext uri="{BB962C8B-B14F-4D97-AF65-F5344CB8AC3E}">
        <p14:creationId xmlns:p14="http://schemas.microsoft.com/office/powerpoint/2010/main" val="225499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E7A1-3EF8-1A1D-A520-86BAFC27A5E9}"/>
              </a:ext>
            </a:extLst>
          </p:cNvPr>
          <p:cNvSpPr>
            <a:spLocks noGrp="1"/>
          </p:cNvSpPr>
          <p:nvPr>
            <p:ph type="title"/>
          </p:nvPr>
        </p:nvSpPr>
        <p:spPr/>
        <p:txBody>
          <a:bodyPr/>
          <a:lstStyle/>
          <a:p>
            <a:r>
              <a:rPr lang="en-GB">
                <a:solidFill>
                  <a:srgbClr val="004AAD"/>
                </a:solidFill>
              </a:rPr>
              <a:t>Activity 2 - Mapping </a:t>
            </a:r>
          </a:p>
        </p:txBody>
      </p:sp>
      <p:pic>
        <p:nvPicPr>
          <p:cNvPr id="4" name="Graphic 3" descr="Origami outline">
            <a:extLst>
              <a:ext uri="{FF2B5EF4-FFF2-40B4-BE49-F238E27FC236}">
                <a16:creationId xmlns:a16="http://schemas.microsoft.com/office/drawing/2014/main" id="{0AF07744-9C70-D134-E539-6DFC926C8E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055" y="1685059"/>
            <a:ext cx="3487881" cy="3487881"/>
          </a:xfrm>
          <a:prstGeom prst="rect">
            <a:avLst/>
          </a:prstGeom>
        </p:spPr>
      </p:pic>
      <p:sp>
        <p:nvSpPr>
          <p:cNvPr id="5" name="TextBox 4">
            <a:extLst>
              <a:ext uri="{FF2B5EF4-FFF2-40B4-BE49-F238E27FC236}">
                <a16:creationId xmlns:a16="http://schemas.microsoft.com/office/drawing/2014/main" id="{BDB656EA-7BBF-DBC3-C0D9-9F46298B24B1}"/>
              </a:ext>
            </a:extLst>
          </p:cNvPr>
          <p:cNvSpPr txBox="1"/>
          <p:nvPr/>
        </p:nvSpPr>
        <p:spPr>
          <a:xfrm>
            <a:off x="4457702" y="1499073"/>
            <a:ext cx="7110843" cy="4675147"/>
          </a:xfrm>
          <a:prstGeom prst="rect">
            <a:avLst/>
          </a:prstGeom>
          <a:solidFill>
            <a:schemeClr val="bg2"/>
          </a:solidFill>
        </p:spPr>
        <p:txBody>
          <a:bodyPr wrap="square" rtlCol="0" anchor="ctr">
            <a:noAutofit/>
          </a:bodyPr>
          <a:lstStyle/>
          <a:p>
            <a:r>
              <a:rPr lang="en-GB" sz="2000"/>
              <a:t>Use the mapping sheet to map your characteristics, assets and opportunities. </a:t>
            </a:r>
          </a:p>
          <a:p>
            <a:endParaRPr lang="en-GB" sz="2000"/>
          </a:p>
          <a:p>
            <a:r>
              <a:rPr lang="en-GB" sz="2000"/>
              <a:t>Present what you have worked on to the person sitting next to you. Reflect and note down:</a:t>
            </a:r>
          </a:p>
          <a:p>
            <a:pPr marL="457200" indent="-457200">
              <a:buAutoNum type="arabicPeriod"/>
            </a:pPr>
            <a:r>
              <a:rPr lang="en-GB" sz="2000"/>
              <a:t>What are your strongest characteristics and assets? How will these help you? </a:t>
            </a:r>
          </a:p>
          <a:p>
            <a:pPr marL="457200" indent="-457200">
              <a:buAutoNum type="arabicPeriod"/>
            </a:pPr>
            <a:r>
              <a:rPr lang="en-GB" sz="2000"/>
              <a:t>Which characteristics and assets would you like to strengthen? How could you do this? </a:t>
            </a:r>
          </a:p>
          <a:p>
            <a:pPr marL="457200" indent="-457200">
              <a:buAutoNum type="arabicPeriod"/>
            </a:pPr>
            <a:r>
              <a:rPr lang="en-GB" sz="2000"/>
              <a:t>What is the most important opportunity that exists which can support your work? </a:t>
            </a:r>
          </a:p>
          <a:p>
            <a:pPr marL="457200" indent="-457200">
              <a:buAutoNum type="arabicPeriod"/>
            </a:pPr>
            <a:endParaRPr lang="en-GB" sz="2000"/>
          </a:p>
          <a:p>
            <a:r>
              <a:rPr lang="en-GB" sz="2000"/>
              <a:t>Keep these notes, as we will use them for reflection later in the session. </a:t>
            </a:r>
          </a:p>
        </p:txBody>
      </p:sp>
    </p:spTree>
    <p:extLst>
      <p:ext uri="{BB962C8B-B14F-4D97-AF65-F5344CB8AC3E}">
        <p14:creationId xmlns:p14="http://schemas.microsoft.com/office/powerpoint/2010/main" val="170123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solidFill>
            <a:schemeClr val="accent3"/>
          </a:solidFill>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3</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dirty="0">
                <a:solidFill>
                  <a:schemeClr val="bg1"/>
                </a:solidFill>
              </a:rPr>
              <a:t>Activities to build engagement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2" y="4070536"/>
            <a:ext cx="4773666" cy="830997"/>
          </a:xfrm>
          <a:prstGeom prst="rect">
            <a:avLst/>
          </a:prstGeom>
          <a:noFill/>
        </p:spPr>
        <p:txBody>
          <a:bodyPr wrap="square" rtlCol="0">
            <a:spAutoFit/>
          </a:bodyPr>
          <a:lstStyle/>
          <a:p>
            <a:r>
              <a:rPr lang="en-GB" sz="2400">
                <a:solidFill>
                  <a:schemeClr val="bg1"/>
                </a:solidFill>
              </a:rPr>
              <a:t>What can you do to foster better engagement and collaboration?</a:t>
            </a:r>
          </a:p>
        </p:txBody>
      </p:sp>
    </p:spTree>
    <p:extLst>
      <p:ext uri="{BB962C8B-B14F-4D97-AF65-F5344CB8AC3E}">
        <p14:creationId xmlns:p14="http://schemas.microsoft.com/office/powerpoint/2010/main" val="22637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12A3-7B35-B4CE-2C1F-20EE16DD9E6E}"/>
              </a:ext>
            </a:extLst>
          </p:cNvPr>
          <p:cNvSpPr>
            <a:spLocks noGrp="1"/>
          </p:cNvSpPr>
          <p:nvPr>
            <p:ph type="title"/>
          </p:nvPr>
        </p:nvSpPr>
        <p:spPr/>
        <p:txBody>
          <a:bodyPr/>
          <a:lstStyle/>
          <a:p>
            <a:r>
              <a:rPr lang="en-GB">
                <a:solidFill>
                  <a:srgbClr val="004AAD"/>
                </a:solidFill>
              </a:rPr>
              <a:t>Purpose for This Session</a:t>
            </a:r>
          </a:p>
        </p:txBody>
      </p:sp>
      <p:sp>
        <p:nvSpPr>
          <p:cNvPr id="3" name="TextBox 2">
            <a:extLst>
              <a:ext uri="{FF2B5EF4-FFF2-40B4-BE49-F238E27FC236}">
                <a16:creationId xmlns:a16="http://schemas.microsoft.com/office/drawing/2014/main" id="{B56C1A7C-9880-8A5F-FEFE-70ED3BEEE254}"/>
              </a:ext>
            </a:extLst>
          </p:cNvPr>
          <p:cNvSpPr txBox="1"/>
          <p:nvPr/>
        </p:nvSpPr>
        <p:spPr>
          <a:xfrm>
            <a:off x="838200" y="2220996"/>
            <a:ext cx="4634345" cy="3785652"/>
          </a:xfrm>
          <a:prstGeom prst="rect">
            <a:avLst/>
          </a:prstGeom>
          <a:noFill/>
        </p:spPr>
        <p:txBody>
          <a:bodyPr wrap="square" rtlCol="0">
            <a:spAutoFit/>
          </a:bodyPr>
          <a:lstStyle/>
          <a:p>
            <a:r>
              <a:rPr lang="en-GB" sz="2400" dirty="0"/>
              <a:t>The purpose for this session is to use what we have learned through the </a:t>
            </a:r>
            <a:r>
              <a:rPr lang="en-GB" sz="2400" b="1" dirty="0"/>
              <a:t>All Hands On Deck For SDG 4 </a:t>
            </a:r>
            <a:r>
              <a:rPr lang="en-GB" sz="2400" dirty="0"/>
              <a:t>research to support you as non-state organisations in defining (or refining) your strategy for how you will use your current activities to build stronger engagement with the government. </a:t>
            </a:r>
          </a:p>
          <a:p>
            <a:endParaRPr lang="en-GB" sz="2400" dirty="0"/>
          </a:p>
        </p:txBody>
      </p:sp>
      <p:sp>
        <p:nvSpPr>
          <p:cNvPr id="5" name="TextBox 4">
            <a:extLst>
              <a:ext uri="{FF2B5EF4-FFF2-40B4-BE49-F238E27FC236}">
                <a16:creationId xmlns:a16="http://schemas.microsoft.com/office/drawing/2014/main" id="{E24C860F-FFB7-45C7-6097-6142E3492436}"/>
              </a:ext>
            </a:extLst>
          </p:cNvPr>
          <p:cNvSpPr txBox="1"/>
          <p:nvPr/>
        </p:nvSpPr>
        <p:spPr>
          <a:xfrm>
            <a:off x="6331526" y="1592263"/>
            <a:ext cx="5022273" cy="4673787"/>
          </a:xfrm>
          <a:prstGeom prst="rect">
            <a:avLst/>
          </a:prstGeom>
          <a:solidFill>
            <a:schemeClr val="bg1">
              <a:lumMod val="95000"/>
            </a:schemeClr>
          </a:solidFill>
        </p:spPr>
        <p:txBody>
          <a:bodyPr wrap="square" lIns="91440" tIns="45720" rIns="91440" bIns="45720" anchor="ctr">
            <a:noAutofit/>
          </a:bodyPr>
          <a:lstStyle/>
          <a:p>
            <a:r>
              <a:rPr lang="en-GB" sz="2000" dirty="0"/>
              <a:t>By the end of this session, you should:</a:t>
            </a:r>
          </a:p>
          <a:p>
            <a:endParaRPr lang="en-GB" sz="2000" dirty="0"/>
          </a:p>
          <a:p>
            <a:pPr marL="457200" indent="-457200">
              <a:buAutoNum type="arabicPeriod"/>
            </a:pPr>
            <a:r>
              <a:rPr lang="en-GB" sz="2000" dirty="0"/>
              <a:t>Have a good understanding of what has been learned through the All Hands On Deck For SDG 4 project</a:t>
            </a:r>
            <a:endParaRPr lang="en-GB" sz="2000" dirty="0">
              <a:ea typeface="Calibri"/>
              <a:cs typeface="Calibri"/>
            </a:endParaRPr>
          </a:p>
          <a:p>
            <a:pPr marL="457200" indent="-457200">
              <a:buAutoNum type="arabicPeriod"/>
            </a:pPr>
            <a:r>
              <a:rPr lang="en-GB" sz="2000" dirty="0"/>
              <a:t>Be able to define what characteristics, assets and opportunities will support your work</a:t>
            </a:r>
            <a:endParaRPr lang="en-GB" sz="2000" dirty="0">
              <a:ea typeface="Calibri"/>
              <a:cs typeface="Calibri"/>
            </a:endParaRPr>
          </a:p>
          <a:p>
            <a:pPr marL="457200" indent="-457200">
              <a:buAutoNum type="arabicPeriod"/>
            </a:pPr>
            <a:r>
              <a:rPr lang="en-GB" sz="2000" dirty="0"/>
              <a:t>Understand how to shape your activities to better foster engagement</a:t>
            </a:r>
            <a:endParaRPr lang="en-GB" sz="2000" dirty="0">
              <a:ea typeface="Calibri"/>
              <a:cs typeface="Calibri"/>
            </a:endParaRPr>
          </a:p>
          <a:p>
            <a:pPr marL="457200" indent="-457200">
              <a:buAutoNum type="arabicPeriod"/>
            </a:pPr>
            <a:r>
              <a:rPr lang="en-GB" sz="2000" dirty="0"/>
              <a:t>Be able to articulate your theory for how your activities will foster better engagement</a:t>
            </a:r>
            <a:endParaRPr lang="en-GB" sz="2000" dirty="0">
              <a:ea typeface="Calibri"/>
              <a:cs typeface="Calibri"/>
            </a:endParaRPr>
          </a:p>
        </p:txBody>
      </p:sp>
    </p:spTree>
    <p:extLst>
      <p:ext uri="{BB962C8B-B14F-4D97-AF65-F5344CB8AC3E}">
        <p14:creationId xmlns:p14="http://schemas.microsoft.com/office/powerpoint/2010/main" val="349547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F487-6AE3-F866-54D8-9559CB8A3581}"/>
              </a:ext>
            </a:extLst>
          </p:cNvPr>
          <p:cNvSpPr>
            <a:spLocks noGrp="1"/>
          </p:cNvSpPr>
          <p:nvPr>
            <p:ph type="title"/>
          </p:nvPr>
        </p:nvSpPr>
        <p:spPr/>
        <p:txBody>
          <a:bodyPr/>
          <a:lstStyle/>
          <a:p>
            <a:r>
              <a:rPr lang="en-GB">
                <a:solidFill>
                  <a:srgbClr val="004AAD"/>
                </a:solidFill>
              </a:rPr>
              <a:t>What should you do?</a:t>
            </a:r>
          </a:p>
        </p:txBody>
      </p:sp>
      <p:grpSp>
        <p:nvGrpSpPr>
          <p:cNvPr id="8" name="Group 7">
            <a:extLst>
              <a:ext uri="{FF2B5EF4-FFF2-40B4-BE49-F238E27FC236}">
                <a16:creationId xmlns:a16="http://schemas.microsoft.com/office/drawing/2014/main" id="{BA57D62D-A779-4702-C64E-9D76BE61D860}"/>
              </a:ext>
            </a:extLst>
          </p:cNvPr>
          <p:cNvGrpSpPr/>
          <p:nvPr/>
        </p:nvGrpSpPr>
        <p:grpSpPr>
          <a:xfrm>
            <a:off x="6096000" y="1673343"/>
            <a:ext cx="4965699" cy="4011617"/>
            <a:chOff x="6554916" y="1939942"/>
            <a:chExt cx="4403383" cy="3557341"/>
          </a:xfrm>
        </p:grpSpPr>
        <p:sp>
          <p:nvSpPr>
            <p:cNvPr id="6" name="Doughnut 5">
              <a:extLst>
                <a:ext uri="{FF2B5EF4-FFF2-40B4-BE49-F238E27FC236}">
                  <a16:creationId xmlns:a16="http://schemas.microsoft.com/office/drawing/2014/main" id="{22E8A370-6533-36A4-B1E2-1F126D30B81E}"/>
                </a:ext>
              </a:extLst>
            </p:cNvPr>
            <p:cNvSpPr/>
            <p:nvPr/>
          </p:nvSpPr>
          <p:spPr>
            <a:xfrm>
              <a:off x="7593376" y="2241252"/>
              <a:ext cx="3111500" cy="3111500"/>
            </a:xfrm>
            <a:prstGeom prst="donut">
              <a:avLst>
                <a:gd name="adj" fmla="val 10505"/>
              </a:avLst>
            </a:prstGeom>
            <a:solidFill>
              <a:schemeClr val="bg1"/>
            </a:solid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ounded Rectangle 2">
              <a:extLst>
                <a:ext uri="{FF2B5EF4-FFF2-40B4-BE49-F238E27FC236}">
                  <a16:creationId xmlns:a16="http://schemas.microsoft.com/office/drawing/2014/main" id="{7E32C652-90A8-2C05-A2CD-76300EDD8D2E}"/>
                </a:ext>
              </a:extLst>
            </p:cNvPr>
            <p:cNvSpPr/>
            <p:nvPr/>
          </p:nvSpPr>
          <p:spPr>
            <a:xfrm>
              <a:off x="8662539" y="1939942"/>
              <a:ext cx="1650092" cy="831220"/>
            </a:xfrm>
            <a:prstGeom prst="round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endParaRPr lang="en-GB" sz="1400" b="1" dirty="0">
                <a:solidFill>
                  <a:schemeClr val="tx1"/>
                </a:solidFill>
                <a:cs typeface="Calibri" panose="020F0502020204030204"/>
              </a:endParaRPr>
            </a:p>
          </p:txBody>
        </p:sp>
        <p:sp>
          <p:nvSpPr>
            <p:cNvPr id="4" name="Rounded Rectangle 3">
              <a:extLst>
                <a:ext uri="{FF2B5EF4-FFF2-40B4-BE49-F238E27FC236}">
                  <a16:creationId xmlns:a16="http://schemas.microsoft.com/office/drawing/2014/main" id="{6494CD5C-F7CF-B700-B7C3-3E2C099458CC}"/>
                </a:ext>
              </a:extLst>
            </p:cNvPr>
            <p:cNvSpPr/>
            <p:nvPr/>
          </p:nvSpPr>
          <p:spPr>
            <a:xfrm>
              <a:off x="6554916" y="3422650"/>
              <a:ext cx="1570074" cy="832021"/>
            </a:xfrm>
            <a:prstGeom prst="round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3453E602-42C7-4C99-AF8F-AEFC308F8C93}"/>
                </a:ext>
              </a:extLst>
            </p:cNvPr>
            <p:cNvSpPr/>
            <p:nvPr/>
          </p:nvSpPr>
          <p:spPr>
            <a:xfrm>
              <a:off x="9362663" y="4672268"/>
              <a:ext cx="1595636" cy="825015"/>
            </a:xfrm>
            <a:prstGeom prst="round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grpSp>
      <p:sp>
        <p:nvSpPr>
          <p:cNvPr id="7" name="TextBox 6">
            <a:extLst>
              <a:ext uri="{FF2B5EF4-FFF2-40B4-BE49-F238E27FC236}">
                <a16:creationId xmlns:a16="http://schemas.microsoft.com/office/drawing/2014/main" id="{1AA92AED-7C62-66E4-0AB4-4F299DFBF506}"/>
              </a:ext>
            </a:extLst>
          </p:cNvPr>
          <p:cNvSpPr txBox="1"/>
          <p:nvPr/>
        </p:nvSpPr>
        <p:spPr>
          <a:xfrm>
            <a:off x="838200" y="1673343"/>
            <a:ext cx="4965700" cy="4524315"/>
          </a:xfrm>
          <a:prstGeom prst="rect">
            <a:avLst/>
          </a:prstGeom>
          <a:noFill/>
        </p:spPr>
        <p:txBody>
          <a:bodyPr wrap="square" lIns="91440" tIns="45720" rIns="91440" bIns="45720" rtlCol="0" anchor="t">
            <a:spAutoFit/>
          </a:bodyPr>
          <a:lstStyle/>
          <a:p>
            <a:r>
              <a:rPr lang="en-GB" dirty="0"/>
              <a:t>What you do will be defined by the opportunities present in your context, as well as the characteristics and assets of your organisation. We found three groups of activities which were impactful:</a:t>
            </a:r>
          </a:p>
          <a:p>
            <a:endParaRPr lang="en-GB"/>
          </a:p>
          <a:p>
            <a:r>
              <a:rPr lang="en-GB" b="1" dirty="0"/>
              <a:t>Data &amp; evidence generation </a:t>
            </a:r>
            <a:r>
              <a:rPr lang="en-GB" dirty="0"/>
              <a:t>is important for shifting narratives, identifying issues and providing solutions. </a:t>
            </a:r>
          </a:p>
          <a:p>
            <a:endParaRPr lang="en-GB" b="1">
              <a:ea typeface="Calibri" panose="020F0502020204030204"/>
              <a:cs typeface="Calibri" panose="020F0502020204030204"/>
            </a:endParaRPr>
          </a:p>
          <a:p>
            <a:r>
              <a:rPr lang="en-GB" b="1" dirty="0"/>
              <a:t>Coalition building, </a:t>
            </a:r>
            <a:r>
              <a:rPr lang="en-GB" dirty="0"/>
              <a:t>particularly of non-traditional groups, is a strong pathway to greater collaboration. </a:t>
            </a:r>
            <a:endParaRPr lang="en-GB" dirty="0">
              <a:ea typeface="Calibri"/>
              <a:cs typeface="Calibri"/>
            </a:endParaRPr>
          </a:p>
          <a:p>
            <a:endParaRPr lang="en-GB" b="1"/>
          </a:p>
          <a:p>
            <a:r>
              <a:rPr lang="en-GB" dirty="0"/>
              <a:t>For funders, providing </a:t>
            </a:r>
            <a:r>
              <a:rPr lang="en-GB" b="1" dirty="0"/>
              <a:t>catalytic funding </a:t>
            </a:r>
            <a:r>
              <a:rPr lang="en-GB" dirty="0"/>
              <a:t>to engagement is a crucial activity. </a:t>
            </a:r>
            <a:endParaRPr lang="en-GB" dirty="0">
              <a:ea typeface="Calibri"/>
              <a:cs typeface="Calibri"/>
            </a:endParaRPr>
          </a:p>
        </p:txBody>
      </p:sp>
    </p:spTree>
    <p:extLst>
      <p:ext uri="{BB962C8B-B14F-4D97-AF65-F5344CB8AC3E}">
        <p14:creationId xmlns:p14="http://schemas.microsoft.com/office/powerpoint/2010/main" val="23053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1753D2-381B-383F-68E7-CDE7826E538E}"/>
              </a:ext>
            </a:extLst>
          </p:cNvPr>
          <p:cNvSpPr/>
          <p:nvPr/>
        </p:nvSpPr>
        <p:spPr>
          <a:xfrm>
            <a:off x="1562100" y="2044700"/>
            <a:ext cx="7874000" cy="406400"/>
          </a:xfrm>
          <a:prstGeom prst="rect">
            <a:avLst/>
          </a:prstGeom>
          <a:noFill/>
          <a:ln w="38100" cap="rnd">
            <a:solidFill>
              <a:srgbClr val="004AA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70529A-1939-A05B-9FFD-FBBBBF6FA195}"/>
              </a:ext>
            </a:extLst>
          </p:cNvPr>
          <p:cNvSpPr>
            <a:spLocks noGrp="1"/>
          </p:cNvSpPr>
          <p:nvPr>
            <p:ph type="title"/>
          </p:nvPr>
        </p:nvSpPr>
        <p:spPr/>
        <p:txBody>
          <a:bodyPr/>
          <a:lstStyle/>
          <a:p>
            <a:r>
              <a:rPr lang="en-GB">
                <a:solidFill>
                  <a:srgbClr val="004AAD"/>
                </a:solidFill>
              </a:rPr>
              <a:t>What works? </a:t>
            </a:r>
          </a:p>
        </p:txBody>
      </p:sp>
      <p:sp>
        <p:nvSpPr>
          <p:cNvPr id="3" name="Rounded Rectangle 2">
            <a:extLst>
              <a:ext uri="{FF2B5EF4-FFF2-40B4-BE49-F238E27FC236}">
                <a16:creationId xmlns:a16="http://schemas.microsoft.com/office/drawing/2014/main" id="{146FEB15-229B-7503-034C-31DF8C74B64F}"/>
              </a:ext>
            </a:extLst>
          </p:cNvPr>
          <p:cNvSpPr/>
          <p:nvPr/>
        </p:nvSpPr>
        <p:spPr>
          <a:xfrm>
            <a:off x="838200" y="1793892"/>
            <a:ext cx="1790652" cy="8211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rPr>
              <a:t>Data &amp; Evidence</a:t>
            </a:r>
            <a:r>
              <a:rPr lang="en-GB" sz="1400" dirty="0">
                <a:solidFill>
                  <a:schemeClr val="tx1"/>
                </a:solidFill>
              </a:rPr>
              <a:t> </a:t>
            </a:r>
            <a:r>
              <a:rPr lang="en-GB" sz="1400" b="1" dirty="0">
                <a:solidFill>
                  <a:schemeClr val="tx1"/>
                </a:solidFill>
              </a:rPr>
              <a:t>Generation</a:t>
            </a:r>
          </a:p>
        </p:txBody>
      </p:sp>
      <p:sp>
        <p:nvSpPr>
          <p:cNvPr id="4" name="Rounded Rectangle 3">
            <a:extLst>
              <a:ext uri="{FF2B5EF4-FFF2-40B4-BE49-F238E27FC236}">
                <a16:creationId xmlns:a16="http://schemas.microsoft.com/office/drawing/2014/main" id="{8DDD96B9-370D-46B8-EDD6-9AAB6A84D093}"/>
              </a:ext>
            </a:extLst>
          </p:cNvPr>
          <p:cNvSpPr/>
          <p:nvPr/>
        </p:nvSpPr>
        <p:spPr>
          <a:xfrm>
            <a:off x="4446716" y="1793091"/>
            <a:ext cx="1570074" cy="8320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Coalition Building</a:t>
            </a:r>
          </a:p>
        </p:txBody>
      </p:sp>
      <p:sp>
        <p:nvSpPr>
          <p:cNvPr id="5" name="Rounded Rectangle 1">
            <a:extLst>
              <a:ext uri="{FF2B5EF4-FFF2-40B4-BE49-F238E27FC236}">
                <a16:creationId xmlns:a16="http://schemas.microsoft.com/office/drawing/2014/main" id="{0DCCE6B5-8162-6D03-7E41-EB8A48118385}"/>
              </a:ext>
            </a:extLst>
          </p:cNvPr>
          <p:cNvSpPr/>
          <p:nvPr/>
        </p:nvSpPr>
        <p:spPr>
          <a:xfrm>
            <a:off x="8175213" y="1796593"/>
            <a:ext cx="1595636" cy="8250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Catalytic Funding</a:t>
            </a:r>
          </a:p>
        </p:txBody>
      </p:sp>
      <p:sp>
        <p:nvSpPr>
          <p:cNvPr id="7" name="TextBox 6">
            <a:extLst>
              <a:ext uri="{FF2B5EF4-FFF2-40B4-BE49-F238E27FC236}">
                <a16:creationId xmlns:a16="http://schemas.microsoft.com/office/drawing/2014/main" id="{1065C971-D3F3-46AE-A624-CBD87BC1301E}"/>
              </a:ext>
            </a:extLst>
          </p:cNvPr>
          <p:cNvSpPr txBox="1"/>
          <p:nvPr/>
        </p:nvSpPr>
        <p:spPr>
          <a:xfrm>
            <a:off x="838200" y="2786339"/>
            <a:ext cx="2698750" cy="2893100"/>
          </a:xfrm>
          <a:prstGeom prst="rect">
            <a:avLst/>
          </a:prstGeom>
          <a:noFill/>
        </p:spPr>
        <p:txBody>
          <a:bodyPr wrap="square" lIns="91440" tIns="45720" rIns="91440" bIns="45720" rtlCol="0" anchor="t">
            <a:spAutoFit/>
          </a:bodyPr>
          <a:lstStyle/>
          <a:p>
            <a:r>
              <a:rPr lang="en-GB" sz="1400" dirty="0">
                <a:latin typeface="Calibri"/>
                <a:ea typeface="Calibri"/>
                <a:cs typeface="Calibri"/>
              </a:rPr>
              <a:t>Evidence can be used for </a:t>
            </a:r>
            <a:r>
              <a:rPr lang="en-GB" sz="1400" b="1" dirty="0">
                <a:latin typeface="Calibri"/>
                <a:ea typeface="Calibri"/>
                <a:cs typeface="Calibri"/>
              </a:rPr>
              <a:t>mapping, exploring </a:t>
            </a:r>
            <a:r>
              <a:rPr lang="en-GB" sz="1400" dirty="0">
                <a:latin typeface="Calibri"/>
                <a:ea typeface="Calibri"/>
                <a:cs typeface="Calibri"/>
              </a:rPr>
              <a:t>and </a:t>
            </a:r>
            <a:r>
              <a:rPr lang="en-GB" sz="1400" b="1" dirty="0">
                <a:latin typeface="Calibri"/>
                <a:ea typeface="Calibri"/>
                <a:cs typeface="Calibri"/>
              </a:rPr>
              <a:t>testing solutions. </a:t>
            </a:r>
            <a:endParaRPr lang="en-GB" sz="1400" b="1">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dirty="0">
                <a:latin typeface="Calibri"/>
                <a:ea typeface="Calibri"/>
                <a:cs typeface="Calibri"/>
              </a:rPr>
              <a:t>When generating evidence to build collaboration, focus on:</a:t>
            </a:r>
          </a:p>
          <a:p>
            <a:pPr marL="285750" indent="-285750">
              <a:buFont typeface="Arial" panose="020B0604020202020204" pitchFamily="34" charset="0"/>
              <a:buChar char="•"/>
            </a:pPr>
            <a:r>
              <a:rPr lang="en-GB" sz="1400" dirty="0">
                <a:effectLst/>
                <a:latin typeface="Calibri"/>
                <a:ea typeface="Calibri"/>
                <a:cs typeface="Calibri"/>
              </a:rPr>
              <a:t>Framing evidence within a clear narrative.</a:t>
            </a:r>
            <a:r>
              <a:rPr lang="en-GB" sz="1400" dirty="0">
                <a:latin typeface="Calibri"/>
                <a:ea typeface="Calibri"/>
                <a:cs typeface="Calibri"/>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effectLst/>
                <a:latin typeface="Calibri"/>
                <a:ea typeface="Calibri"/>
                <a:cs typeface="Calibri"/>
              </a:rPr>
              <a:t>Aligning evidence to the questions being asked in the sector.</a:t>
            </a:r>
            <a:r>
              <a:rPr lang="en-GB" sz="1400" dirty="0">
                <a:latin typeface="Calibri"/>
                <a:ea typeface="Calibri"/>
                <a:cs typeface="Calibri"/>
              </a:rPr>
              <a:t> </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effectLst/>
                <a:latin typeface="Calibri"/>
                <a:ea typeface="Calibri"/>
                <a:cs typeface="Calibri"/>
              </a:rPr>
              <a:t>Involving a wide coalition in evidence generation.</a:t>
            </a:r>
            <a:r>
              <a:rPr lang="en-GB" sz="1400" dirty="0">
                <a:latin typeface="Calibri"/>
                <a:ea typeface="Calibri"/>
                <a:cs typeface="Calibri"/>
              </a:rPr>
              <a:t> </a:t>
            </a:r>
            <a:endParaRPr lang="en-GB" sz="140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BE13081-D4CD-A005-E04D-4368B6786DB0}"/>
              </a:ext>
            </a:extLst>
          </p:cNvPr>
          <p:cNvSpPr txBox="1"/>
          <p:nvPr/>
        </p:nvSpPr>
        <p:spPr>
          <a:xfrm>
            <a:off x="4446716" y="2786339"/>
            <a:ext cx="2698750" cy="2893100"/>
          </a:xfrm>
          <a:prstGeom prst="rect">
            <a:avLst/>
          </a:prstGeom>
          <a:noFill/>
        </p:spPr>
        <p:txBody>
          <a:bodyPr wrap="square" lIns="91440" tIns="45720" rIns="91440" bIns="45720" rtlCol="0" anchor="t">
            <a:spAutoFit/>
          </a:bodyPr>
          <a:lstStyle/>
          <a:p>
            <a:r>
              <a:rPr lang="en-GB" sz="1400" dirty="0">
                <a:latin typeface="Calibri"/>
                <a:ea typeface="Calibri"/>
                <a:cs typeface="Calibri"/>
              </a:rPr>
              <a:t>We can divide coalitions into either </a:t>
            </a:r>
            <a:r>
              <a:rPr lang="en-GB" sz="1400" b="1" dirty="0">
                <a:latin typeface="Calibri"/>
                <a:ea typeface="Calibri"/>
                <a:cs typeface="Calibri"/>
              </a:rPr>
              <a:t>formal</a:t>
            </a:r>
            <a:r>
              <a:rPr lang="en-GB" sz="1400" dirty="0">
                <a:latin typeface="Calibri"/>
                <a:ea typeface="Calibri"/>
                <a:cs typeface="Calibri"/>
              </a:rPr>
              <a:t> or </a:t>
            </a:r>
            <a:r>
              <a:rPr lang="en-GB" sz="1400" b="1" dirty="0">
                <a:latin typeface="Calibri"/>
                <a:ea typeface="Calibri"/>
                <a:cs typeface="Calibri"/>
              </a:rPr>
              <a:t>informal</a:t>
            </a:r>
            <a:r>
              <a:rPr lang="en-GB" sz="1400" dirty="0">
                <a:latin typeface="Calibri"/>
                <a:ea typeface="Calibri"/>
                <a:cs typeface="Calibri"/>
              </a:rPr>
              <a:t> coalitions. </a:t>
            </a:r>
            <a:endParaRPr lang="en-GB" sz="1400">
              <a:latin typeface="Calibri" panose="020F0502020204030204" pitchFamily="34" charset="0"/>
              <a:cs typeface="Calibri" panose="020F0502020204030204" pitchFamily="34" charset="0"/>
            </a:endParaRPr>
          </a:p>
          <a:p>
            <a:endParaRPr lang="en-GB" sz="1400">
              <a:latin typeface="Calibri" panose="020F0502020204030204" pitchFamily="34" charset="0"/>
              <a:cs typeface="Calibri" panose="020F0502020204030204" pitchFamily="34" charset="0"/>
            </a:endParaRPr>
          </a:p>
          <a:p>
            <a:r>
              <a:rPr lang="en-GB" sz="1400" dirty="0">
                <a:latin typeface="Calibri"/>
                <a:ea typeface="Calibri"/>
                <a:cs typeface="Calibri"/>
              </a:rPr>
              <a:t>When building coalitions, think about:</a:t>
            </a:r>
          </a:p>
          <a:p>
            <a:pPr marL="285750" indent="-285750">
              <a:buFont typeface="Arial" panose="020B0604020202020204" pitchFamily="34" charset="0"/>
              <a:buChar char="•"/>
            </a:pPr>
            <a:r>
              <a:rPr lang="en-GB" sz="1400" dirty="0">
                <a:latin typeface="Calibri"/>
                <a:ea typeface="Calibri"/>
                <a:cs typeface="Calibri"/>
              </a:rPr>
              <a:t>Establishing </a:t>
            </a:r>
            <a:r>
              <a:rPr lang="en-GB" sz="1400" dirty="0">
                <a:effectLst/>
                <a:latin typeface="Calibri"/>
                <a:ea typeface="Calibri"/>
                <a:cs typeface="Calibri"/>
              </a:rPr>
              <a:t>alignment around a common goal.</a:t>
            </a:r>
            <a:r>
              <a:rPr lang="en-GB" sz="1400" dirty="0">
                <a:latin typeface="Calibri"/>
                <a:ea typeface="Calibri"/>
                <a:cs typeface="Calibri"/>
              </a:rPr>
              <a:t> </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effectLst/>
                <a:latin typeface="Calibri"/>
                <a:ea typeface="Calibri"/>
                <a:cs typeface="Calibri"/>
              </a:rPr>
              <a:t>Establishing trust and commitment.</a:t>
            </a:r>
            <a:r>
              <a:rPr lang="en-GB" sz="1400" dirty="0">
                <a:latin typeface="Calibri"/>
                <a:ea typeface="Calibri"/>
                <a:cs typeface="Calibri"/>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effectLst/>
                <a:latin typeface="Calibri"/>
                <a:ea typeface="Calibri"/>
                <a:cs typeface="Calibri"/>
              </a:rPr>
              <a:t>Integrating diverse perspectives.</a:t>
            </a:r>
            <a:r>
              <a:rPr lang="en-GB" sz="1400" dirty="0">
                <a:latin typeface="Calibri"/>
                <a:ea typeface="Calibri"/>
                <a:cs typeface="Calibri"/>
              </a:rPr>
              <a:t> </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effectLst/>
                <a:latin typeface="Calibri"/>
                <a:ea typeface="Calibri"/>
                <a:cs typeface="Calibri"/>
              </a:rPr>
              <a:t>Building formal authority.</a:t>
            </a:r>
            <a:r>
              <a:rPr lang="en-GB" sz="1400" dirty="0">
                <a:latin typeface="Calibri"/>
                <a:ea typeface="Calibri"/>
                <a:cs typeface="Calibri"/>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236AAC8-04A9-7634-A9E5-45EAA841C2ED}"/>
              </a:ext>
            </a:extLst>
          </p:cNvPr>
          <p:cNvSpPr txBox="1"/>
          <p:nvPr/>
        </p:nvSpPr>
        <p:spPr>
          <a:xfrm>
            <a:off x="8175213" y="2786339"/>
            <a:ext cx="2698750" cy="2893100"/>
          </a:xfrm>
          <a:prstGeom prst="rect">
            <a:avLst/>
          </a:prstGeom>
          <a:noFill/>
        </p:spPr>
        <p:txBody>
          <a:bodyPr wrap="square" rtlCol="0">
            <a:spAutoFit/>
          </a:bodyPr>
          <a:lstStyle/>
          <a:p>
            <a:r>
              <a:rPr lang="en-GB" sz="1400">
                <a:latin typeface="Calibri" panose="020F0502020204030204" pitchFamily="34" charset="0"/>
                <a:cs typeface="Calibri" panose="020F0502020204030204" pitchFamily="34" charset="0"/>
              </a:rPr>
              <a:t>Catalytic funding is funding which has a sustainable impact beyond the funding period. </a:t>
            </a:r>
          </a:p>
          <a:p>
            <a:endParaRPr lang="en-GB" sz="1400">
              <a:latin typeface="Calibri" panose="020F0502020204030204" pitchFamily="34" charset="0"/>
              <a:cs typeface="Calibri" panose="020F0502020204030204" pitchFamily="34" charset="0"/>
            </a:endParaRPr>
          </a:p>
          <a:p>
            <a:r>
              <a:rPr lang="en-GB" sz="1400">
                <a:latin typeface="Calibri" panose="020F0502020204030204" pitchFamily="34" charset="0"/>
                <a:cs typeface="Calibri" panose="020F0502020204030204" pitchFamily="34" charset="0"/>
              </a:rPr>
              <a:t>For funding to be catalytic the funder should:</a:t>
            </a: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Fund with trust and commitment.</a:t>
            </a: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Fund momentum, don’t use funding to generate momentum </a:t>
            </a:r>
          </a:p>
          <a:p>
            <a:pPr marL="285750" indent="-285750">
              <a:buFont typeface="Arial" panose="020B0604020202020204" pitchFamily="34" charset="0"/>
              <a:buChar char="•"/>
            </a:pPr>
            <a:r>
              <a:rPr lang="en-GB" sz="1400">
                <a:latin typeface="Calibri" panose="020F0502020204030204" pitchFamily="34" charset="0"/>
                <a:cs typeface="Calibri" panose="020F0502020204030204" pitchFamily="34" charset="0"/>
              </a:rPr>
              <a:t>Take a backseat and let the initiative take centre stage</a:t>
            </a:r>
          </a:p>
        </p:txBody>
      </p:sp>
    </p:spTree>
    <p:extLst>
      <p:ext uri="{BB962C8B-B14F-4D97-AF65-F5344CB8AC3E}">
        <p14:creationId xmlns:p14="http://schemas.microsoft.com/office/powerpoint/2010/main" val="250333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22E-CFCD-F845-5230-A13D954102A1}"/>
              </a:ext>
            </a:extLst>
          </p:cNvPr>
          <p:cNvSpPr>
            <a:spLocks noGrp="1"/>
          </p:cNvSpPr>
          <p:nvPr>
            <p:ph type="title"/>
          </p:nvPr>
        </p:nvSpPr>
        <p:spPr/>
        <p:txBody>
          <a:bodyPr/>
          <a:lstStyle/>
          <a:p>
            <a:r>
              <a:rPr lang="en-GB">
                <a:solidFill>
                  <a:srgbClr val="004AAD"/>
                </a:solidFill>
              </a:rPr>
              <a:t>Case Study Spotlights</a:t>
            </a:r>
          </a:p>
        </p:txBody>
      </p:sp>
      <p:sp>
        <p:nvSpPr>
          <p:cNvPr id="4" name="TextBox 3">
            <a:extLst>
              <a:ext uri="{FF2B5EF4-FFF2-40B4-BE49-F238E27FC236}">
                <a16:creationId xmlns:a16="http://schemas.microsoft.com/office/drawing/2014/main" id="{A61CE521-BE20-91F7-958F-E61AA4D18E8B}"/>
              </a:ext>
            </a:extLst>
          </p:cNvPr>
          <p:cNvSpPr txBox="1"/>
          <p:nvPr/>
        </p:nvSpPr>
        <p:spPr>
          <a:xfrm>
            <a:off x="4832112" y="4677418"/>
            <a:ext cx="5905980" cy="1812099"/>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dirty="0">
                <a:effectLst/>
                <a:latin typeface="Calibri"/>
                <a:ea typeface="Calibri"/>
                <a:cs typeface="Arial"/>
              </a:rPr>
              <a:t>The funding from the Jacobs </a:t>
            </a:r>
            <a:r>
              <a:rPr lang="en-GB" sz="1400" dirty="0">
                <a:latin typeface="Calibri"/>
                <a:ea typeface="Calibri"/>
                <a:cs typeface="Arial"/>
              </a:rPr>
              <a:t>Foundation </a:t>
            </a:r>
            <a:r>
              <a:rPr lang="en-GB" sz="1400" dirty="0">
                <a:effectLst/>
                <a:latin typeface="Calibri"/>
                <a:ea typeface="Calibri"/>
                <a:cs typeface="Arial"/>
              </a:rPr>
              <a:t>was important in building trust in the TRECC model</a:t>
            </a:r>
            <a:r>
              <a:rPr lang="en-GB" sz="1400" dirty="0">
                <a:latin typeface="Calibri"/>
                <a:ea typeface="Calibri"/>
                <a:cs typeface="Arial"/>
              </a:rPr>
              <a:t>, </a:t>
            </a:r>
            <a:r>
              <a:rPr lang="en-GB" sz="1400" dirty="0">
                <a:effectLst/>
                <a:latin typeface="Calibri"/>
                <a:ea typeface="Calibri"/>
                <a:cs typeface="Arial"/>
              </a:rPr>
              <a:t>but was always contingent on co-financing from cocoa-producers to fund the exploratory pilots. For CLEF, the follow-on programme to TRECC, this co-financing has been expanded to include funding from the government of Côte d’Ivoire. Importantly</a:t>
            </a:r>
            <a:r>
              <a:rPr lang="en-GB" sz="1400" dirty="0">
                <a:latin typeface="Calibri"/>
                <a:ea typeface="Calibri"/>
                <a:cs typeface="Arial"/>
              </a:rPr>
              <a:t>,</a:t>
            </a:r>
            <a:r>
              <a:rPr lang="en-GB" sz="1400" dirty="0">
                <a:effectLst/>
                <a:latin typeface="Calibri"/>
                <a:ea typeface="Calibri"/>
                <a:cs typeface="Arial"/>
              </a:rPr>
              <a:t> the funding built on a clear recognition of need, and patience to ensure trust and commitment from co-financers.</a:t>
            </a:r>
            <a:r>
              <a:rPr lang="en-GB" sz="1400" dirty="0">
                <a:latin typeface="Calibri"/>
                <a:ea typeface="Calibri"/>
                <a:cs typeface="Arial"/>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BECFF8-B363-AB92-50FA-9C80CA9F51DF}"/>
              </a:ext>
            </a:extLst>
          </p:cNvPr>
          <p:cNvSpPr txBox="1"/>
          <p:nvPr/>
        </p:nvSpPr>
        <p:spPr>
          <a:xfrm>
            <a:off x="622300" y="2542401"/>
            <a:ext cx="3759200" cy="255531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dirty="0">
                <a:effectLst/>
                <a:latin typeface="Calibri"/>
                <a:ea typeface="Calibri"/>
                <a:cs typeface="Arial"/>
              </a:rPr>
              <a:t>The</a:t>
            </a:r>
            <a:r>
              <a:rPr lang="en-GB" sz="1400" b="1" dirty="0">
                <a:effectLst/>
                <a:latin typeface="Calibri"/>
                <a:ea typeface="Calibri"/>
                <a:cs typeface="Arial"/>
              </a:rPr>
              <a:t> state of the sector </a:t>
            </a:r>
            <a:r>
              <a:rPr lang="en-GB" sz="1400" dirty="0">
                <a:effectLst/>
                <a:latin typeface="Calibri"/>
                <a:ea typeface="Calibri"/>
                <a:cs typeface="Arial"/>
              </a:rPr>
              <a:t>report uses a wide evidence base to frame a new way of thinking about how the government engages with private schools. This </a:t>
            </a:r>
            <a:r>
              <a:rPr lang="en-GB" sz="1400" dirty="0">
                <a:latin typeface="Calibri"/>
                <a:ea typeface="Calibri"/>
                <a:cs typeface="Arial"/>
              </a:rPr>
              <a:t>evidence-based </a:t>
            </a:r>
            <a:r>
              <a:rPr lang="en-GB" sz="1400" dirty="0">
                <a:effectLst/>
                <a:latin typeface="Calibri"/>
                <a:ea typeface="Calibri"/>
                <a:cs typeface="Arial"/>
              </a:rPr>
              <a:t>narrative is emphasised throughout the report. Following up the report with </a:t>
            </a:r>
            <a:r>
              <a:rPr lang="en-GB" sz="1400" dirty="0">
                <a:latin typeface="Calibri"/>
                <a:ea typeface="Calibri"/>
                <a:cs typeface="Arial"/>
              </a:rPr>
              <a:t>media engagement </a:t>
            </a:r>
            <a:r>
              <a:rPr lang="en-GB" sz="1400" dirty="0">
                <a:effectLst/>
                <a:latin typeface="Calibri"/>
                <a:ea typeface="Calibri"/>
                <a:cs typeface="Arial"/>
              </a:rPr>
              <a:t>reinforced the narrative and built momentum for the report. This focus on narrative building ensured that the evidence started a broader conversation in the sector.</a:t>
            </a:r>
            <a:r>
              <a:rPr lang="en-GB" sz="1400" dirty="0">
                <a:latin typeface="Calibri"/>
                <a:ea typeface="Calibri"/>
                <a:cs typeface="Arial"/>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B571C1-4075-6046-E6E9-DCDFBB0400FD}"/>
              </a:ext>
            </a:extLst>
          </p:cNvPr>
          <p:cNvSpPr txBox="1"/>
          <p:nvPr/>
        </p:nvSpPr>
        <p:spPr>
          <a:xfrm>
            <a:off x="6369049" y="1696873"/>
            <a:ext cx="4959351" cy="1812035"/>
          </a:xfrm>
          <a:prstGeom prst="rect">
            <a:avLst/>
          </a:prstGeom>
          <a:solidFill>
            <a:schemeClr val="bg1">
              <a:lumMod val="95000"/>
            </a:schemeClr>
          </a:solidFill>
        </p:spPr>
        <p:txBody>
          <a:bodyPr wrap="square" lIns="91440" tIns="45720" rIns="91440" bIns="45720" anchor="t">
            <a:spAutoFit/>
          </a:bodyPr>
          <a:lstStyle/>
          <a:p>
            <a:pPr>
              <a:lnSpc>
                <a:spcPct val="115000"/>
              </a:lnSpc>
              <a:spcBef>
                <a:spcPts val="600"/>
              </a:spcBef>
              <a:spcAft>
                <a:spcPts val="600"/>
              </a:spcAft>
            </a:pPr>
            <a:r>
              <a:rPr lang="en-GB" sz="1400" dirty="0">
                <a:effectLst/>
                <a:latin typeface="Calibri"/>
                <a:ea typeface="Calibri"/>
                <a:cs typeface="Arial"/>
              </a:rPr>
              <a:t>The </a:t>
            </a:r>
            <a:r>
              <a:rPr lang="en-GB" sz="1400" b="1" dirty="0">
                <a:effectLst/>
                <a:latin typeface="Calibri"/>
                <a:ea typeface="Calibri"/>
                <a:cs typeface="Arial"/>
              </a:rPr>
              <a:t>RELI </a:t>
            </a:r>
            <a:r>
              <a:rPr lang="en-GB" sz="1400" dirty="0">
                <a:effectLst/>
                <a:latin typeface="Calibri"/>
                <a:ea typeface="Calibri"/>
                <a:cs typeface="Arial"/>
              </a:rPr>
              <a:t>network was built on </a:t>
            </a:r>
            <a:r>
              <a:rPr lang="en-GB" sz="1400" b="1" dirty="0">
                <a:effectLst/>
                <a:latin typeface="Calibri"/>
                <a:ea typeface="Calibri"/>
                <a:cs typeface="Arial"/>
              </a:rPr>
              <a:t>trust, commitment </a:t>
            </a:r>
            <a:r>
              <a:rPr lang="en-GB" sz="1400" dirty="0">
                <a:effectLst/>
                <a:latin typeface="Calibri"/>
                <a:ea typeface="Calibri"/>
                <a:cs typeface="Arial"/>
              </a:rPr>
              <a:t>and</a:t>
            </a:r>
            <a:r>
              <a:rPr lang="en-GB" sz="1400" b="1" dirty="0">
                <a:effectLst/>
                <a:latin typeface="Calibri"/>
                <a:ea typeface="Calibri"/>
                <a:cs typeface="Arial"/>
              </a:rPr>
              <a:t> common goals. </a:t>
            </a:r>
            <a:r>
              <a:rPr lang="en-GB" sz="1400" dirty="0">
                <a:effectLst/>
                <a:latin typeface="Calibri"/>
                <a:ea typeface="Calibri"/>
                <a:cs typeface="Arial"/>
              </a:rPr>
              <a:t>The common goal of improving learning is something that unifies the more than 70 organisations. Trust and commitment has been built through shared activities and successes, such as the Assessment of </a:t>
            </a:r>
            <a:r>
              <a:rPr lang="en-GB" sz="1400" dirty="0" err="1">
                <a:effectLst/>
                <a:latin typeface="Calibri"/>
                <a:ea typeface="Calibri"/>
                <a:cs typeface="Arial"/>
              </a:rPr>
              <a:t>Lifeskills</a:t>
            </a:r>
            <a:r>
              <a:rPr lang="en-GB" sz="1400" dirty="0">
                <a:effectLst/>
                <a:latin typeface="Calibri"/>
                <a:ea typeface="Calibri"/>
                <a:cs typeface="Arial"/>
              </a:rPr>
              <a:t> and Values in East Africa (</a:t>
            </a:r>
            <a:r>
              <a:rPr lang="en-GB" sz="1400" dirty="0" err="1">
                <a:effectLst/>
                <a:latin typeface="Calibri"/>
                <a:ea typeface="Calibri"/>
                <a:cs typeface="Arial"/>
              </a:rPr>
              <a:t>ALiVE</a:t>
            </a:r>
            <a:r>
              <a:rPr lang="en-GB" sz="1400" dirty="0">
                <a:effectLst/>
                <a:latin typeface="Calibri"/>
                <a:ea typeface="Calibri"/>
                <a:cs typeface="Arial"/>
              </a:rPr>
              <a:t>) initiative. This</a:t>
            </a:r>
            <a:r>
              <a:rPr lang="en-GB" sz="1400" dirty="0">
                <a:latin typeface="Calibri"/>
                <a:ea typeface="Calibri"/>
                <a:cs typeface="Arial"/>
              </a:rPr>
              <a:t> </a:t>
            </a:r>
            <a:r>
              <a:rPr lang="en-GB" sz="1400" dirty="0">
                <a:effectLst/>
                <a:latin typeface="Calibri"/>
                <a:ea typeface="Calibri"/>
                <a:cs typeface="Arial"/>
              </a:rPr>
              <a:t> trust and commitment takes time to build</a:t>
            </a:r>
            <a:r>
              <a:rPr lang="en-GB" sz="1400" dirty="0">
                <a:latin typeface="Calibri"/>
                <a:ea typeface="Calibri"/>
                <a:cs typeface="Arial"/>
              </a:rPr>
              <a:t>,</a:t>
            </a:r>
            <a:r>
              <a:rPr lang="en-GB" sz="1400" dirty="0">
                <a:effectLst/>
                <a:latin typeface="Calibri"/>
                <a:ea typeface="Calibri"/>
                <a:cs typeface="Arial"/>
              </a:rPr>
              <a:t> and was achieved through collaborative success.</a:t>
            </a:r>
          </a:p>
        </p:txBody>
      </p:sp>
      <p:sp>
        <p:nvSpPr>
          <p:cNvPr id="8" name="TextBox 7">
            <a:extLst>
              <a:ext uri="{FF2B5EF4-FFF2-40B4-BE49-F238E27FC236}">
                <a16:creationId xmlns:a16="http://schemas.microsoft.com/office/drawing/2014/main" id="{97F8B5D2-5A66-531A-8F96-579CCA3F758B}"/>
              </a:ext>
            </a:extLst>
          </p:cNvPr>
          <p:cNvSpPr txBox="1"/>
          <p:nvPr/>
        </p:nvSpPr>
        <p:spPr>
          <a:xfrm>
            <a:off x="603250" y="1816100"/>
            <a:ext cx="3181350" cy="646331"/>
          </a:xfrm>
          <a:prstGeom prst="rect">
            <a:avLst/>
          </a:prstGeom>
          <a:noFill/>
        </p:spPr>
        <p:txBody>
          <a:bodyPr wrap="square" lIns="91440" tIns="45720" rIns="91440" bIns="45720" rtlCol="0" anchor="t">
            <a:spAutoFit/>
          </a:bodyPr>
          <a:lstStyle/>
          <a:p>
            <a:r>
              <a:rPr lang="en-GB" b="1">
                <a:solidFill>
                  <a:srgbClr val="004AAD"/>
                </a:solidFill>
              </a:rPr>
              <a:t>CSF’s work on evidence generation</a:t>
            </a:r>
            <a:endParaRPr lang="en-GB" b="1">
              <a:solidFill>
                <a:srgbClr val="004AAD"/>
              </a:solidFill>
              <a:cs typeface="Calibri"/>
            </a:endParaRPr>
          </a:p>
        </p:txBody>
      </p:sp>
      <p:sp>
        <p:nvSpPr>
          <p:cNvPr id="9" name="TextBox 8">
            <a:extLst>
              <a:ext uri="{FF2B5EF4-FFF2-40B4-BE49-F238E27FC236}">
                <a16:creationId xmlns:a16="http://schemas.microsoft.com/office/drawing/2014/main" id="{8D64092E-388F-FE17-A7E5-67FF33CC76EE}"/>
              </a:ext>
            </a:extLst>
          </p:cNvPr>
          <p:cNvSpPr txBox="1"/>
          <p:nvPr/>
        </p:nvSpPr>
        <p:spPr>
          <a:xfrm>
            <a:off x="4778374" y="4308086"/>
            <a:ext cx="4283076" cy="369332"/>
          </a:xfrm>
          <a:prstGeom prst="rect">
            <a:avLst/>
          </a:prstGeom>
          <a:noFill/>
        </p:spPr>
        <p:txBody>
          <a:bodyPr wrap="square" lIns="91440" tIns="45720" rIns="91440" bIns="45720" rtlCol="0" anchor="t">
            <a:spAutoFit/>
          </a:bodyPr>
          <a:lstStyle/>
          <a:p>
            <a:r>
              <a:rPr lang="en-GB" b="1">
                <a:solidFill>
                  <a:srgbClr val="004AAD"/>
                </a:solidFill>
              </a:rPr>
              <a:t>The role of catalytic funding for TRECC</a:t>
            </a:r>
            <a:endParaRPr lang="en-GB" b="1">
              <a:solidFill>
                <a:srgbClr val="004AAD"/>
              </a:solidFill>
              <a:cs typeface="Calibri"/>
            </a:endParaRPr>
          </a:p>
        </p:txBody>
      </p:sp>
      <p:sp>
        <p:nvSpPr>
          <p:cNvPr id="10" name="TextBox 9">
            <a:extLst>
              <a:ext uri="{FF2B5EF4-FFF2-40B4-BE49-F238E27FC236}">
                <a16:creationId xmlns:a16="http://schemas.microsoft.com/office/drawing/2014/main" id="{CC28876B-0651-3914-7F60-EEB3C4B705C4}"/>
              </a:ext>
            </a:extLst>
          </p:cNvPr>
          <p:cNvSpPr txBox="1"/>
          <p:nvPr/>
        </p:nvSpPr>
        <p:spPr>
          <a:xfrm>
            <a:off x="4352925" y="1743223"/>
            <a:ext cx="2016124" cy="646331"/>
          </a:xfrm>
          <a:prstGeom prst="rect">
            <a:avLst/>
          </a:prstGeom>
          <a:noFill/>
        </p:spPr>
        <p:txBody>
          <a:bodyPr wrap="square" lIns="91440" tIns="45720" rIns="91440" bIns="45720" rtlCol="0" anchor="t">
            <a:spAutoFit/>
          </a:bodyPr>
          <a:lstStyle/>
          <a:p>
            <a:pPr algn="r"/>
            <a:r>
              <a:rPr lang="en-GB" b="1">
                <a:solidFill>
                  <a:srgbClr val="004AAD"/>
                </a:solidFill>
              </a:rPr>
              <a:t>Building the RELI Coalition</a:t>
            </a:r>
            <a:endParaRPr lang="en-GB" b="1">
              <a:solidFill>
                <a:srgbClr val="004AAD"/>
              </a:solidFill>
              <a:cs typeface="Calibri"/>
            </a:endParaRPr>
          </a:p>
        </p:txBody>
      </p:sp>
    </p:spTree>
    <p:extLst>
      <p:ext uri="{BB962C8B-B14F-4D97-AF65-F5344CB8AC3E}">
        <p14:creationId xmlns:p14="http://schemas.microsoft.com/office/powerpoint/2010/main" val="3238214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015C-BB7A-FCD8-FF37-5022894C800D}"/>
              </a:ext>
            </a:extLst>
          </p:cNvPr>
          <p:cNvSpPr>
            <a:spLocks noGrp="1"/>
          </p:cNvSpPr>
          <p:nvPr>
            <p:ph type="title"/>
          </p:nvPr>
        </p:nvSpPr>
        <p:spPr>
          <a:xfrm>
            <a:off x="838200" y="365126"/>
            <a:ext cx="6204431" cy="1214292"/>
          </a:xfrm>
        </p:spPr>
        <p:txBody>
          <a:bodyPr/>
          <a:lstStyle/>
          <a:p>
            <a:r>
              <a:rPr lang="en-GB" dirty="0">
                <a:solidFill>
                  <a:srgbClr val="004AAD"/>
                </a:solidFill>
                <a:latin typeface="Arial"/>
                <a:cs typeface="Arial"/>
              </a:rPr>
              <a:t>Activity 3: Reflecting on your activities</a:t>
            </a:r>
            <a:endParaRPr lang="en-GB" dirty="0">
              <a:solidFill>
                <a:srgbClr val="004AAD"/>
              </a:solidFill>
            </a:endParaRPr>
          </a:p>
        </p:txBody>
      </p:sp>
      <p:pic>
        <p:nvPicPr>
          <p:cNvPr id="3" name="Graphic 2" descr="Origami outline">
            <a:extLst>
              <a:ext uri="{FF2B5EF4-FFF2-40B4-BE49-F238E27FC236}">
                <a16:creationId xmlns:a16="http://schemas.microsoft.com/office/drawing/2014/main" id="{B2A3B31C-ED68-B703-5279-8C04C80C1B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534" y="1707146"/>
            <a:ext cx="3487881" cy="3487881"/>
          </a:xfrm>
          <a:prstGeom prst="rect">
            <a:avLst/>
          </a:prstGeom>
        </p:spPr>
      </p:pic>
      <p:sp>
        <p:nvSpPr>
          <p:cNvPr id="4" name="TextBox 3">
            <a:extLst>
              <a:ext uri="{FF2B5EF4-FFF2-40B4-BE49-F238E27FC236}">
                <a16:creationId xmlns:a16="http://schemas.microsoft.com/office/drawing/2014/main" id="{DE49DB03-2FE7-72ED-FC82-1B444C4DF92C}"/>
              </a:ext>
            </a:extLst>
          </p:cNvPr>
          <p:cNvSpPr txBox="1"/>
          <p:nvPr/>
        </p:nvSpPr>
        <p:spPr>
          <a:xfrm>
            <a:off x="4457703" y="1711579"/>
            <a:ext cx="6896098" cy="4250134"/>
          </a:xfrm>
          <a:prstGeom prst="rect">
            <a:avLst/>
          </a:prstGeom>
          <a:solidFill>
            <a:schemeClr val="bg2"/>
          </a:solidFill>
        </p:spPr>
        <p:txBody>
          <a:bodyPr wrap="square" lIns="91440" tIns="45720" rIns="91440" bIns="45720" rtlCol="0" anchor="ctr">
            <a:noAutofit/>
          </a:bodyPr>
          <a:lstStyle/>
          <a:p>
            <a:r>
              <a:rPr lang="en-GB" sz="2000" b="1" dirty="0"/>
              <a:t>Your worksheet for this session has three check-lists, one for each of the buckets of activities. </a:t>
            </a:r>
            <a:r>
              <a:rPr lang="en-GB" sz="2000" dirty="0"/>
              <a:t>Take some time to reflect, and fill out the checklists that apply to you. Ignore those which don’t relate to activities you currently work on. </a:t>
            </a:r>
          </a:p>
          <a:p>
            <a:endParaRPr lang="en-GB" sz="2000"/>
          </a:p>
          <a:p>
            <a:r>
              <a:rPr lang="en-GB" sz="2000" b="1" dirty="0"/>
              <a:t>Pick one check-list item that you think you can work on improving for the future</a:t>
            </a:r>
            <a:r>
              <a:rPr lang="en-GB" sz="2000" dirty="0"/>
              <a:t>. Once you have done this, get up and walk around the room. Find someone who is strong in an area you have marked as something to improve on. Give advice on things you do to well to those who want to improve. </a:t>
            </a:r>
            <a:endParaRPr lang="en-GB" sz="2000" dirty="0">
              <a:ea typeface="Calibri"/>
              <a:cs typeface="Calibri"/>
            </a:endParaRPr>
          </a:p>
        </p:txBody>
      </p:sp>
    </p:spTree>
    <p:extLst>
      <p:ext uri="{BB962C8B-B14F-4D97-AF65-F5344CB8AC3E}">
        <p14:creationId xmlns:p14="http://schemas.microsoft.com/office/powerpoint/2010/main" val="307399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FA7268-0F61-53B1-F22A-BC8DCC2D25E1}"/>
              </a:ext>
            </a:extLst>
          </p:cNvPr>
          <p:cNvSpPr/>
          <p:nvPr/>
        </p:nvSpPr>
        <p:spPr>
          <a:xfrm>
            <a:off x="1323111" y="1769712"/>
            <a:ext cx="3123630" cy="3123630"/>
          </a:xfrm>
          <a:prstGeom prst="ellipse">
            <a:avLst/>
          </a:prstGeom>
          <a:ln w="82550" cap="rnd">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0" b="1"/>
              <a:t>4</a:t>
            </a:r>
          </a:p>
        </p:txBody>
      </p:sp>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6873822" cy="2308324"/>
          </a:xfrm>
          <a:prstGeom prst="rect">
            <a:avLst/>
          </a:prstGeom>
          <a:noFill/>
        </p:spPr>
        <p:txBody>
          <a:bodyPr wrap="square" lIns="91440" tIns="45720" rIns="91440" bIns="45720" rtlCol="0" anchor="t">
            <a:spAutoFit/>
          </a:bodyPr>
          <a:lstStyle/>
          <a:p>
            <a:r>
              <a:rPr lang="en-GB" sz="7200" b="1" dirty="0">
                <a:solidFill>
                  <a:schemeClr val="bg1"/>
                </a:solidFill>
              </a:rPr>
              <a:t>Alignment to outcomes </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830997"/>
          </a:xfrm>
          <a:prstGeom prst="rect">
            <a:avLst/>
          </a:prstGeom>
          <a:noFill/>
        </p:spPr>
        <p:txBody>
          <a:bodyPr wrap="square" rtlCol="0">
            <a:spAutoFit/>
          </a:bodyPr>
          <a:lstStyle/>
          <a:p>
            <a:r>
              <a:rPr lang="en-GB" sz="2400">
                <a:solidFill>
                  <a:schemeClr val="bg1"/>
                </a:solidFill>
              </a:rPr>
              <a:t>How to ensure what you’re doing will take you where you want to go</a:t>
            </a:r>
          </a:p>
        </p:txBody>
      </p:sp>
    </p:spTree>
    <p:extLst>
      <p:ext uri="{BB962C8B-B14F-4D97-AF65-F5344CB8AC3E}">
        <p14:creationId xmlns:p14="http://schemas.microsoft.com/office/powerpoint/2010/main" val="2800724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9856-105C-B727-9CD9-B4E6944ABD89}"/>
              </a:ext>
            </a:extLst>
          </p:cNvPr>
          <p:cNvSpPr>
            <a:spLocks noGrp="1"/>
          </p:cNvSpPr>
          <p:nvPr>
            <p:ph type="title"/>
          </p:nvPr>
        </p:nvSpPr>
        <p:spPr>
          <a:xfrm>
            <a:off x="838200" y="365126"/>
            <a:ext cx="6204431" cy="1174916"/>
          </a:xfrm>
        </p:spPr>
        <p:txBody>
          <a:bodyPr/>
          <a:lstStyle/>
          <a:p>
            <a:r>
              <a:rPr lang="en-GB">
                <a:solidFill>
                  <a:srgbClr val="004AAD"/>
                </a:solidFill>
              </a:rPr>
              <a:t>Three Pathways to Link Problem to Solution</a:t>
            </a:r>
          </a:p>
        </p:txBody>
      </p:sp>
      <p:sp>
        <p:nvSpPr>
          <p:cNvPr id="3" name="TextBox 2">
            <a:extLst>
              <a:ext uri="{FF2B5EF4-FFF2-40B4-BE49-F238E27FC236}">
                <a16:creationId xmlns:a16="http://schemas.microsoft.com/office/drawing/2014/main" id="{9E6B511F-1122-DF06-A932-4C1829F0128C}"/>
              </a:ext>
            </a:extLst>
          </p:cNvPr>
          <p:cNvSpPr txBox="1"/>
          <p:nvPr/>
        </p:nvSpPr>
        <p:spPr>
          <a:xfrm>
            <a:off x="877946" y="2023858"/>
            <a:ext cx="5527677" cy="3614799"/>
          </a:xfrm>
          <a:prstGeom prst="rect">
            <a:avLst/>
          </a:prstGeom>
          <a:solidFill>
            <a:schemeClr val="bg2"/>
          </a:solidFill>
        </p:spPr>
        <p:txBody>
          <a:bodyPr wrap="square" lIns="144000" tIns="144000" rIns="144000" bIns="144000" rtlCol="0" anchor="t">
            <a:spAutoFit/>
          </a:bodyPr>
          <a:lstStyle/>
          <a:p>
            <a:r>
              <a:rPr lang="en-GB" dirty="0"/>
              <a:t>From our case studies, we have built a </a:t>
            </a:r>
            <a:r>
              <a:rPr lang="en-GB" b="1" dirty="0"/>
              <a:t>framework for action </a:t>
            </a:r>
            <a:r>
              <a:rPr lang="en-GB" dirty="0"/>
              <a:t>that captures the enablers of change, activities to support better engagement, and the outcomes that can lead to better engagement. </a:t>
            </a:r>
            <a:endParaRPr lang="en-GB"/>
          </a:p>
          <a:p>
            <a:endParaRPr lang="en-GB"/>
          </a:p>
          <a:p>
            <a:r>
              <a:rPr lang="en-GB" dirty="0"/>
              <a:t>In the first two parts of this presentation, we explored the </a:t>
            </a:r>
            <a:r>
              <a:rPr lang="en-GB" b="1" dirty="0"/>
              <a:t>enablers</a:t>
            </a:r>
            <a:r>
              <a:rPr lang="en-GB" dirty="0"/>
              <a:t> and </a:t>
            </a:r>
            <a:r>
              <a:rPr lang="en-GB" b="1" dirty="0"/>
              <a:t>activities </a:t>
            </a:r>
            <a:r>
              <a:rPr lang="en-GB" dirty="0"/>
              <a:t>in the action framework. </a:t>
            </a:r>
            <a:endParaRPr lang="en-GB" dirty="0">
              <a:ea typeface="Calibri"/>
              <a:cs typeface="Calibri"/>
            </a:endParaRPr>
          </a:p>
          <a:p>
            <a:endParaRPr lang="en-GB"/>
          </a:p>
          <a:p>
            <a:r>
              <a:rPr lang="en-GB" dirty="0"/>
              <a:t>In this section, we zoom in on three pathways within the framework. We look at how activities can be used to achieve specific outcomes related to building engagement.</a:t>
            </a:r>
            <a:endParaRPr lang="en-GB" dirty="0">
              <a:ea typeface="Calibri"/>
              <a:cs typeface="Calibri"/>
            </a:endParaRPr>
          </a:p>
        </p:txBody>
      </p:sp>
      <p:sp>
        <p:nvSpPr>
          <p:cNvPr id="4" name="Hexagon 3">
            <a:extLst>
              <a:ext uri="{FF2B5EF4-FFF2-40B4-BE49-F238E27FC236}">
                <a16:creationId xmlns:a16="http://schemas.microsoft.com/office/drawing/2014/main" id="{FFBB6140-6D68-EDCD-3E29-F0B57BE184DE}"/>
              </a:ext>
            </a:extLst>
          </p:cNvPr>
          <p:cNvSpPr/>
          <p:nvPr/>
        </p:nvSpPr>
        <p:spPr>
          <a:xfrm>
            <a:off x="7331314" y="4483624"/>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Problem</a:t>
            </a:r>
          </a:p>
        </p:txBody>
      </p:sp>
      <p:sp>
        <p:nvSpPr>
          <p:cNvPr id="5" name="Hexagon 4">
            <a:extLst>
              <a:ext uri="{FF2B5EF4-FFF2-40B4-BE49-F238E27FC236}">
                <a16:creationId xmlns:a16="http://schemas.microsoft.com/office/drawing/2014/main" id="{1D2EC700-568D-B5EC-C18F-900888C34BE9}"/>
              </a:ext>
            </a:extLst>
          </p:cNvPr>
          <p:cNvSpPr/>
          <p:nvPr/>
        </p:nvSpPr>
        <p:spPr>
          <a:xfrm>
            <a:off x="8494731" y="3868553"/>
            <a:ext cx="1405564"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Activities</a:t>
            </a:r>
          </a:p>
        </p:txBody>
      </p:sp>
      <p:sp>
        <p:nvSpPr>
          <p:cNvPr id="7" name="Hexagon 6">
            <a:extLst>
              <a:ext uri="{FF2B5EF4-FFF2-40B4-BE49-F238E27FC236}">
                <a16:creationId xmlns:a16="http://schemas.microsoft.com/office/drawing/2014/main" id="{68291B9C-E6B7-2A22-CE3E-D95CA5C68C7D}"/>
              </a:ext>
            </a:extLst>
          </p:cNvPr>
          <p:cNvSpPr/>
          <p:nvPr/>
        </p:nvSpPr>
        <p:spPr>
          <a:xfrm>
            <a:off x="8493199" y="2650951"/>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Outcome</a:t>
            </a:r>
          </a:p>
        </p:txBody>
      </p:sp>
      <p:sp>
        <p:nvSpPr>
          <p:cNvPr id="8" name="Hexagon 7">
            <a:extLst>
              <a:ext uri="{FF2B5EF4-FFF2-40B4-BE49-F238E27FC236}">
                <a16:creationId xmlns:a16="http://schemas.microsoft.com/office/drawing/2014/main" id="{A727A215-17B6-A9A8-D9ED-568A67445118}"/>
              </a:ext>
            </a:extLst>
          </p:cNvPr>
          <p:cNvSpPr/>
          <p:nvPr/>
        </p:nvSpPr>
        <p:spPr>
          <a:xfrm>
            <a:off x="9635835" y="2017716"/>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Impact</a:t>
            </a:r>
          </a:p>
        </p:txBody>
      </p:sp>
      <p:pic>
        <p:nvPicPr>
          <p:cNvPr id="10" name="Graphic 9" descr="Line arrow: Anti-clockwise curve outline">
            <a:extLst>
              <a:ext uri="{FF2B5EF4-FFF2-40B4-BE49-F238E27FC236}">
                <a16:creationId xmlns:a16="http://schemas.microsoft.com/office/drawing/2014/main" id="{463F8CEA-E889-A5B3-44BB-04B1D19F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97268">
            <a:off x="9502595" y="3960861"/>
            <a:ext cx="914400" cy="914400"/>
          </a:xfrm>
          <a:prstGeom prst="rect">
            <a:avLst/>
          </a:prstGeom>
        </p:spPr>
      </p:pic>
      <p:pic>
        <p:nvPicPr>
          <p:cNvPr id="13" name="Graphic 12" descr="Arrow Right outline">
            <a:extLst>
              <a:ext uri="{FF2B5EF4-FFF2-40B4-BE49-F238E27FC236}">
                <a16:creationId xmlns:a16="http://schemas.microsoft.com/office/drawing/2014/main" id="{F154A15E-447C-7682-B159-93502D80C0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47140">
            <a:off x="8770090" y="1840546"/>
            <a:ext cx="914400" cy="914400"/>
          </a:xfrm>
          <a:prstGeom prst="rect">
            <a:avLst/>
          </a:prstGeom>
        </p:spPr>
      </p:pic>
      <p:pic>
        <p:nvPicPr>
          <p:cNvPr id="14" name="Graphic 13" descr="Arrow Right outline">
            <a:extLst>
              <a:ext uri="{FF2B5EF4-FFF2-40B4-BE49-F238E27FC236}">
                <a16:creationId xmlns:a16="http://schemas.microsoft.com/office/drawing/2014/main" id="{4BC21363-C8D3-0EBD-F36A-CD7DB2FCD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78799" y="3784825"/>
            <a:ext cx="914400" cy="914400"/>
          </a:xfrm>
          <a:prstGeom prst="rect">
            <a:avLst/>
          </a:prstGeom>
        </p:spPr>
      </p:pic>
    </p:spTree>
    <p:extLst>
      <p:ext uri="{BB962C8B-B14F-4D97-AF65-F5344CB8AC3E}">
        <p14:creationId xmlns:p14="http://schemas.microsoft.com/office/powerpoint/2010/main" val="4016697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B30D-F71F-337B-BD86-48BBEE2173A7}"/>
              </a:ext>
            </a:extLst>
          </p:cNvPr>
          <p:cNvSpPr>
            <a:spLocks noGrp="1"/>
          </p:cNvSpPr>
          <p:nvPr>
            <p:ph type="title"/>
          </p:nvPr>
        </p:nvSpPr>
        <p:spPr/>
        <p:txBody>
          <a:bodyPr/>
          <a:lstStyle/>
          <a:p>
            <a:r>
              <a:rPr lang="en-GB" dirty="0">
                <a:solidFill>
                  <a:srgbClr val="004AAD"/>
                </a:solidFill>
                <a:latin typeface="Arial"/>
                <a:cs typeface="Arial"/>
              </a:rPr>
              <a:t>Outcomes for your activities</a:t>
            </a:r>
            <a:endParaRPr lang="en-GB" dirty="0">
              <a:solidFill>
                <a:srgbClr val="004AAD"/>
              </a:solidFill>
            </a:endParaRPr>
          </a:p>
        </p:txBody>
      </p:sp>
      <p:sp>
        <p:nvSpPr>
          <p:cNvPr id="4" name="Rounded Rectangle 3">
            <a:extLst>
              <a:ext uri="{FF2B5EF4-FFF2-40B4-BE49-F238E27FC236}">
                <a16:creationId xmlns:a16="http://schemas.microsoft.com/office/drawing/2014/main" id="{F7D147B6-43C6-1C4E-0666-AADD7142BA79}"/>
              </a:ext>
            </a:extLst>
          </p:cNvPr>
          <p:cNvSpPr/>
          <p:nvPr/>
        </p:nvSpPr>
        <p:spPr>
          <a:xfrm>
            <a:off x="4289566" y="2182385"/>
            <a:ext cx="1605113" cy="101648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algn="ctr">
              <a:defRPr/>
            </a:pPr>
            <a:r>
              <a:rPr kumimoji="0" lang="en-GB" sz="1200" b="1" i="0" u="none" strike="noStrike" kern="0" cap="none" spc="0" normalizeH="0" baseline="0" noProof="0" dirty="0">
                <a:ln>
                  <a:noFill/>
                </a:ln>
                <a:solidFill>
                  <a:srgbClr val="34302F"/>
                </a:solidFill>
                <a:effectLst/>
                <a:uLnTx/>
                <a:uFillTx/>
                <a:latin typeface="Calibri" panose="020F0502020204030204"/>
                <a:ea typeface="+mn-ea"/>
                <a:cs typeface="+mn-cs"/>
              </a:rPr>
              <a:t>Data &amp; </a:t>
            </a:r>
            <a:r>
              <a:rPr lang="en-GB" sz="1200" b="1" kern="0" dirty="0">
                <a:solidFill>
                  <a:srgbClr val="34302F"/>
                </a:solidFill>
                <a:latin typeface="Calibri" panose="020F0502020204030204"/>
              </a:rPr>
              <a:t>Evidence</a:t>
            </a:r>
            <a:r>
              <a:rPr lang="en-GB" sz="1200" kern="0" dirty="0">
                <a:solidFill>
                  <a:srgbClr val="34302F"/>
                </a:solidFill>
                <a:latin typeface="Calibri" panose="020F0502020204030204"/>
              </a:rPr>
              <a:t> </a:t>
            </a:r>
            <a:r>
              <a:rPr lang="en-GB" sz="1200" b="1" kern="0" dirty="0">
                <a:solidFill>
                  <a:srgbClr val="34302F"/>
                </a:solidFill>
                <a:latin typeface="Calibri" panose="020F0502020204030204"/>
              </a:rPr>
              <a:t>Generation</a:t>
            </a:r>
            <a:endParaRPr kumimoji="0" lang="en-GB" sz="1200" b="1" i="0" u="none" strike="noStrike" kern="0" cap="none" spc="0" normalizeH="0" baseline="0" noProof="0" dirty="0">
              <a:ln>
                <a:noFill/>
              </a:ln>
              <a:solidFill>
                <a:srgbClr val="34302F"/>
              </a:solidFill>
              <a:effectLst/>
              <a:uLnTx/>
              <a:uFillTx/>
              <a:latin typeface="Calibri" panose="020F0502020204030204"/>
              <a:ea typeface="+mn-ea"/>
              <a:cs typeface="+mn-cs"/>
            </a:endParaRPr>
          </a:p>
        </p:txBody>
      </p:sp>
      <p:sp>
        <p:nvSpPr>
          <p:cNvPr id="5" name="Rounded Rectangle 1">
            <a:extLst>
              <a:ext uri="{FF2B5EF4-FFF2-40B4-BE49-F238E27FC236}">
                <a16:creationId xmlns:a16="http://schemas.microsoft.com/office/drawing/2014/main" id="{4B462302-9431-9B2F-09A9-B7274AB3EDB0}"/>
              </a:ext>
            </a:extLst>
          </p:cNvPr>
          <p:cNvSpPr/>
          <p:nvPr/>
        </p:nvSpPr>
        <p:spPr>
          <a:xfrm>
            <a:off x="7379941" y="2286450"/>
            <a:ext cx="1495449" cy="965834"/>
          </a:xfrm>
          <a:prstGeom prst="roundRect">
            <a:avLst/>
          </a:prstGeom>
          <a:solidFill>
            <a:schemeClr val="tx2">
              <a:lumMod val="10000"/>
              <a:lumOff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latin typeface="Calibri" panose="020F0502020204030204"/>
                <a:ea typeface="+mn-ea"/>
                <a:cs typeface="+mn-cs"/>
              </a:rPr>
              <a:t>Issue Framing</a:t>
            </a:r>
          </a:p>
        </p:txBody>
      </p:sp>
      <p:sp>
        <p:nvSpPr>
          <p:cNvPr id="7" name="Rounded Rectangle 1">
            <a:extLst>
              <a:ext uri="{FF2B5EF4-FFF2-40B4-BE49-F238E27FC236}">
                <a16:creationId xmlns:a16="http://schemas.microsoft.com/office/drawing/2014/main" id="{5CFAA310-B002-4220-6106-6820216B67C1}"/>
              </a:ext>
            </a:extLst>
          </p:cNvPr>
          <p:cNvSpPr/>
          <p:nvPr/>
        </p:nvSpPr>
        <p:spPr>
          <a:xfrm>
            <a:off x="7379941" y="3428086"/>
            <a:ext cx="1500176" cy="971609"/>
          </a:xfrm>
          <a:prstGeom prst="round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latin typeface="Calibri" panose="020F0502020204030204"/>
                <a:ea typeface="+mn-ea"/>
                <a:cs typeface="+mn-cs"/>
              </a:rPr>
              <a:t>Modelling &amp; Testing solutions</a:t>
            </a:r>
          </a:p>
        </p:txBody>
      </p:sp>
      <p:sp>
        <p:nvSpPr>
          <p:cNvPr id="9" name="Rounded Rectangle 1">
            <a:extLst>
              <a:ext uri="{FF2B5EF4-FFF2-40B4-BE49-F238E27FC236}">
                <a16:creationId xmlns:a16="http://schemas.microsoft.com/office/drawing/2014/main" id="{E6C19487-8E84-6251-CE42-67597B04A0E0}"/>
              </a:ext>
            </a:extLst>
          </p:cNvPr>
          <p:cNvSpPr/>
          <p:nvPr/>
        </p:nvSpPr>
        <p:spPr>
          <a:xfrm>
            <a:off x="4384477" y="3467652"/>
            <a:ext cx="1500176" cy="971609"/>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latin typeface="Calibri" panose="020F0502020204030204"/>
                <a:ea typeface="+mn-ea"/>
                <a:cs typeface="+mn-cs"/>
              </a:rPr>
              <a:t>Coalition Building</a:t>
            </a:r>
          </a:p>
        </p:txBody>
      </p:sp>
      <p:sp>
        <p:nvSpPr>
          <p:cNvPr id="11" name="Rounded Rectangle 1">
            <a:extLst>
              <a:ext uri="{FF2B5EF4-FFF2-40B4-BE49-F238E27FC236}">
                <a16:creationId xmlns:a16="http://schemas.microsoft.com/office/drawing/2014/main" id="{56503F43-370D-C623-DC09-AC3A2E878691}"/>
              </a:ext>
            </a:extLst>
          </p:cNvPr>
          <p:cNvSpPr/>
          <p:nvPr/>
        </p:nvSpPr>
        <p:spPr>
          <a:xfrm>
            <a:off x="7379942" y="4575497"/>
            <a:ext cx="1495449" cy="9658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Trust Building</a:t>
            </a:r>
          </a:p>
        </p:txBody>
      </p:sp>
      <p:sp>
        <p:nvSpPr>
          <p:cNvPr id="13" name="Rounded Rectangle 1">
            <a:extLst>
              <a:ext uri="{FF2B5EF4-FFF2-40B4-BE49-F238E27FC236}">
                <a16:creationId xmlns:a16="http://schemas.microsoft.com/office/drawing/2014/main" id="{0F6460DD-AFC5-ED24-17CC-AF04529BD74A}"/>
              </a:ext>
            </a:extLst>
          </p:cNvPr>
          <p:cNvSpPr/>
          <p:nvPr/>
        </p:nvSpPr>
        <p:spPr>
          <a:xfrm>
            <a:off x="4384477" y="4703821"/>
            <a:ext cx="1500176" cy="971609"/>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latin typeface="Calibri" panose="020F0502020204030204"/>
                <a:ea typeface="+mn-ea"/>
                <a:cs typeface="+mn-cs"/>
              </a:rPr>
              <a:t>Catalytic Funding</a:t>
            </a:r>
          </a:p>
        </p:txBody>
      </p:sp>
      <p:cxnSp>
        <p:nvCxnSpPr>
          <p:cNvPr id="15" name="Straight Arrow Connector 14">
            <a:extLst>
              <a:ext uri="{FF2B5EF4-FFF2-40B4-BE49-F238E27FC236}">
                <a16:creationId xmlns:a16="http://schemas.microsoft.com/office/drawing/2014/main" id="{84B00F94-98D1-FE1B-8CEB-DA4335B460D0}"/>
              </a:ext>
            </a:extLst>
          </p:cNvPr>
          <p:cNvCxnSpPr/>
          <p:nvPr/>
        </p:nvCxnSpPr>
        <p:spPr>
          <a:xfrm>
            <a:off x="5884653" y="2553195"/>
            <a:ext cx="1495288" cy="0"/>
          </a:xfrm>
          <a:prstGeom prst="straightConnector1">
            <a:avLst/>
          </a:prstGeom>
          <a:ln w="19050">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7662F59E-C01A-84EC-20B6-1EA0368AD22F}"/>
              </a:ext>
            </a:extLst>
          </p:cNvPr>
          <p:cNvCxnSpPr>
            <a:cxnSpLocks/>
          </p:cNvCxnSpPr>
          <p:nvPr/>
        </p:nvCxnSpPr>
        <p:spPr>
          <a:xfrm>
            <a:off x="5884653" y="2631251"/>
            <a:ext cx="1495288" cy="1223265"/>
          </a:xfrm>
          <a:prstGeom prst="bentConnector3">
            <a:avLst/>
          </a:prstGeom>
          <a:ln w="19050">
            <a:solidFill>
              <a:schemeClr val="accent4"/>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B98CA393-8911-08FD-69D1-1E14AC4FF762}"/>
              </a:ext>
            </a:extLst>
          </p:cNvPr>
          <p:cNvCxnSpPr>
            <a:cxnSpLocks/>
            <a:stCxn id="13" idx="3"/>
          </p:cNvCxnSpPr>
          <p:nvPr/>
        </p:nvCxnSpPr>
        <p:spPr>
          <a:xfrm flipV="1">
            <a:off x="5884653" y="4023038"/>
            <a:ext cx="1495288" cy="1166588"/>
          </a:xfrm>
          <a:prstGeom prst="bentConnector3">
            <a:avLst/>
          </a:prstGeom>
          <a:ln w="19050">
            <a:solidFill>
              <a:schemeClr val="accent4"/>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44A6FC-F632-9102-855D-0E2DFCC947FE}"/>
              </a:ext>
            </a:extLst>
          </p:cNvPr>
          <p:cNvCxnSpPr/>
          <p:nvPr/>
        </p:nvCxnSpPr>
        <p:spPr>
          <a:xfrm>
            <a:off x="5884653" y="5270667"/>
            <a:ext cx="1495288" cy="0"/>
          </a:xfrm>
          <a:prstGeom prst="straightConnector1">
            <a:avLst/>
          </a:prstGeom>
          <a:ln w="19050">
            <a:solidFill>
              <a:schemeClr val="accent3"/>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0C737C51-3BF8-09E5-24A7-57D555A02CBD}"/>
              </a:ext>
            </a:extLst>
          </p:cNvPr>
          <p:cNvCxnSpPr>
            <a:cxnSpLocks/>
            <a:stCxn id="9" idx="3"/>
            <a:endCxn id="11" idx="1"/>
          </p:cNvCxnSpPr>
          <p:nvPr/>
        </p:nvCxnSpPr>
        <p:spPr>
          <a:xfrm>
            <a:off x="5884653" y="3953457"/>
            <a:ext cx="1495289" cy="1104957"/>
          </a:xfrm>
          <a:prstGeom prst="bentConnector3">
            <a:avLst>
              <a:gd name="adj1" fmla="val 33322"/>
            </a:avLst>
          </a:prstGeom>
          <a:ln w="19050">
            <a:solidFill>
              <a:schemeClr val="accent3"/>
            </a:solidFill>
            <a:tailEnd type="arrow" w="lg"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633B73-6EE7-403B-A741-F8873E927A51}"/>
              </a:ext>
            </a:extLst>
          </p:cNvPr>
          <p:cNvSpPr txBox="1"/>
          <p:nvPr/>
        </p:nvSpPr>
        <p:spPr>
          <a:xfrm>
            <a:off x="9772889" y="3590724"/>
            <a:ext cx="2015120" cy="646331"/>
          </a:xfrm>
          <a:prstGeom prst="rect">
            <a:avLst/>
          </a:prstGeom>
          <a:noFill/>
        </p:spPr>
        <p:txBody>
          <a:bodyPr wrap="square" rtlCol="0">
            <a:spAutoFit/>
          </a:bodyPr>
          <a:lstStyle/>
          <a:p>
            <a:r>
              <a:rPr lang="en-GB" b="1"/>
              <a:t>Better Engagement and collaboration</a:t>
            </a:r>
          </a:p>
        </p:txBody>
      </p:sp>
      <p:cxnSp>
        <p:nvCxnSpPr>
          <p:cNvPr id="37" name="Elbow Connector 36">
            <a:extLst>
              <a:ext uri="{FF2B5EF4-FFF2-40B4-BE49-F238E27FC236}">
                <a16:creationId xmlns:a16="http://schemas.microsoft.com/office/drawing/2014/main" id="{D5395CF7-F77A-6383-2659-B6F535BB711B}"/>
              </a:ext>
            </a:extLst>
          </p:cNvPr>
          <p:cNvCxnSpPr>
            <a:cxnSpLocks/>
            <a:stCxn id="5" idx="3"/>
            <a:endCxn id="26" idx="1"/>
          </p:cNvCxnSpPr>
          <p:nvPr/>
        </p:nvCxnSpPr>
        <p:spPr>
          <a:xfrm>
            <a:off x="8875390" y="2769367"/>
            <a:ext cx="897499" cy="1144523"/>
          </a:xfrm>
          <a:prstGeom prst="bentConnector3">
            <a:avLst>
              <a:gd name="adj1" fmla="val 50000"/>
            </a:avLst>
          </a:prstGeom>
          <a:ln w="19050">
            <a:tailEnd type="arrow" w="lg" len="med"/>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EC2799D0-7940-BD5A-05E6-4E7E11014DE2}"/>
              </a:ext>
            </a:extLst>
          </p:cNvPr>
          <p:cNvCxnSpPr>
            <a:cxnSpLocks/>
            <a:stCxn id="7" idx="3"/>
            <a:endCxn id="26" idx="1"/>
          </p:cNvCxnSpPr>
          <p:nvPr/>
        </p:nvCxnSpPr>
        <p:spPr>
          <a:xfrm flipV="1">
            <a:off x="8880117" y="3913890"/>
            <a:ext cx="892772" cy="1"/>
          </a:xfrm>
          <a:prstGeom prst="bentConnector3">
            <a:avLst>
              <a:gd name="adj1" fmla="val 50000"/>
            </a:avLst>
          </a:prstGeom>
          <a:ln w="19050">
            <a:tailEnd type="arrow" w="lg" len="med"/>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95C018F3-ECC0-2D13-5325-C3DE773832FE}"/>
              </a:ext>
            </a:extLst>
          </p:cNvPr>
          <p:cNvCxnSpPr>
            <a:cxnSpLocks/>
            <a:stCxn id="11" idx="3"/>
            <a:endCxn id="26" idx="1"/>
          </p:cNvCxnSpPr>
          <p:nvPr/>
        </p:nvCxnSpPr>
        <p:spPr>
          <a:xfrm flipV="1">
            <a:off x="8875391" y="3913890"/>
            <a:ext cx="897498" cy="1144524"/>
          </a:xfrm>
          <a:prstGeom prst="bentConnector3">
            <a:avLst>
              <a:gd name="adj1" fmla="val 50000"/>
            </a:avLst>
          </a:prstGeom>
          <a:ln w="19050">
            <a:tailEnd type="arrow" w="lg"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8CC67AE-096A-7964-E77B-8D6ABB27D702}"/>
              </a:ext>
            </a:extLst>
          </p:cNvPr>
          <p:cNvSpPr txBox="1"/>
          <p:nvPr/>
        </p:nvSpPr>
        <p:spPr>
          <a:xfrm>
            <a:off x="661319" y="2007856"/>
            <a:ext cx="3406725" cy="3693319"/>
          </a:xfrm>
          <a:prstGeom prst="rect">
            <a:avLst/>
          </a:prstGeom>
          <a:noFill/>
        </p:spPr>
        <p:txBody>
          <a:bodyPr wrap="square" lIns="91440" tIns="45720" rIns="91440" bIns="45720" rtlCol="0" anchor="t">
            <a:spAutoFit/>
          </a:bodyPr>
          <a:lstStyle/>
          <a:p>
            <a:r>
              <a:rPr lang="en-GB" dirty="0"/>
              <a:t>There are multiple pathways to building better engagement. </a:t>
            </a:r>
            <a:endParaRPr lang="en-GB"/>
          </a:p>
          <a:p>
            <a:endParaRPr lang="en-GB"/>
          </a:p>
          <a:p>
            <a:r>
              <a:rPr lang="en-GB" dirty="0"/>
              <a:t>This can be through:</a:t>
            </a:r>
            <a:endParaRPr lang="en-GB" dirty="0">
              <a:ea typeface="Calibri"/>
              <a:cs typeface="Calibri"/>
            </a:endParaRPr>
          </a:p>
          <a:p>
            <a:endParaRPr lang="en-GB" dirty="0">
              <a:ea typeface="Calibri"/>
              <a:cs typeface="Calibri"/>
            </a:endParaRPr>
          </a:p>
          <a:p>
            <a:pPr marL="285750" indent="-285750">
              <a:buFont typeface="Arial" panose="020B0604020202020204" pitchFamily="34" charset="0"/>
              <a:buChar char="•"/>
            </a:pPr>
            <a:r>
              <a:rPr lang="en-GB" dirty="0"/>
              <a:t>Re-framing the issue of private schooling.</a:t>
            </a:r>
            <a:endParaRPr lang="en-GB" dirty="0">
              <a:ea typeface="Calibri"/>
              <a:cs typeface="Calibri"/>
            </a:endParaRPr>
          </a:p>
          <a:p>
            <a:pPr marL="285750" indent="-285750">
              <a:buFont typeface="Arial" panose="020B0604020202020204" pitchFamily="34" charset="0"/>
              <a:buChar char="•"/>
            </a:pPr>
            <a:r>
              <a:rPr lang="en-GB" dirty="0"/>
              <a:t>Supporting the government with evidence-based policy solutions.</a:t>
            </a:r>
            <a:endParaRPr lang="en-GB" dirty="0">
              <a:ea typeface="Calibri"/>
              <a:cs typeface="Calibri"/>
            </a:endParaRPr>
          </a:p>
          <a:p>
            <a:pPr marL="285750" indent="-285750">
              <a:buFont typeface="Arial" panose="020B0604020202020204" pitchFamily="34" charset="0"/>
              <a:buChar char="•"/>
            </a:pPr>
            <a:r>
              <a:rPr lang="en-GB" dirty="0"/>
              <a:t>Seeking to build working trust. </a:t>
            </a:r>
            <a:endParaRPr lang="en-GB" dirty="0">
              <a:ea typeface="Calibri"/>
              <a:cs typeface="Calibri"/>
            </a:endParaRPr>
          </a:p>
          <a:p>
            <a:endParaRPr lang="en-GB"/>
          </a:p>
          <a:p>
            <a:r>
              <a:rPr lang="en-GB" dirty="0"/>
              <a:t>Which is most important for you? </a:t>
            </a:r>
            <a:endParaRPr lang="en-GB" dirty="0">
              <a:ea typeface="Calibri"/>
              <a:cs typeface="Calibri"/>
            </a:endParaRPr>
          </a:p>
        </p:txBody>
      </p:sp>
    </p:spTree>
    <p:extLst>
      <p:ext uri="{BB962C8B-B14F-4D97-AF65-F5344CB8AC3E}">
        <p14:creationId xmlns:p14="http://schemas.microsoft.com/office/powerpoint/2010/main" val="1805051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9856-105C-B727-9CD9-B4E6944ABD89}"/>
              </a:ext>
            </a:extLst>
          </p:cNvPr>
          <p:cNvSpPr>
            <a:spLocks noGrp="1"/>
          </p:cNvSpPr>
          <p:nvPr>
            <p:ph type="title"/>
          </p:nvPr>
        </p:nvSpPr>
        <p:spPr>
          <a:xfrm>
            <a:off x="838200" y="365126"/>
            <a:ext cx="6204431" cy="1174916"/>
          </a:xfrm>
        </p:spPr>
        <p:txBody>
          <a:bodyPr/>
          <a:lstStyle/>
          <a:p>
            <a:r>
              <a:rPr lang="en-GB">
                <a:solidFill>
                  <a:srgbClr val="004AAD"/>
                </a:solidFill>
              </a:rPr>
              <a:t>Three Pathways to Link Problem to Solution</a:t>
            </a:r>
          </a:p>
        </p:txBody>
      </p:sp>
      <p:sp>
        <p:nvSpPr>
          <p:cNvPr id="3" name="TextBox 2">
            <a:extLst>
              <a:ext uri="{FF2B5EF4-FFF2-40B4-BE49-F238E27FC236}">
                <a16:creationId xmlns:a16="http://schemas.microsoft.com/office/drawing/2014/main" id="{9E6B511F-1122-DF06-A932-4C1829F0128C}"/>
              </a:ext>
            </a:extLst>
          </p:cNvPr>
          <p:cNvSpPr txBox="1"/>
          <p:nvPr/>
        </p:nvSpPr>
        <p:spPr>
          <a:xfrm>
            <a:off x="877946" y="2023858"/>
            <a:ext cx="5527677" cy="4168797"/>
          </a:xfrm>
          <a:prstGeom prst="rect">
            <a:avLst/>
          </a:prstGeom>
          <a:solidFill>
            <a:schemeClr val="bg2"/>
          </a:solidFill>
        </p:spPr>
        <p:txBody>
          <a:bodyPr wrap="square" lIns="144000" tIns="144000" rIns="144000" bIns="144000" rtlCol="0" anchor="t">
            <a:spAutoFit/>
          </a:bodyPr>
          <a:lstStyle/>
          <a:p>
            <a:r>
              <a:rPr lang="en-GB" dirty="0"/>
              <a:t>From our case studies we have built a </a:t>
            </a:r>
            <a:r>
              <a:rPr lang="en-GB" b="1" dirty="0"/>
              <a:t>framework for action </a:t>
            </a:r>
            <a:r>
              <a:rPr lang="en-GB" dirty="0"/>
              <a:t>that captures the enablers of change, activities to support better engagement, and the outcomes that can lead to better engagement. </a:t>
            </a:r>
            <a:endParaRPr lang="en-GB"/>
          </a:p>
          <a:p>
            <a:endParaRPr lang="en-GB"/>
          </a:p>
          <a:p>
            <a:r>
              <a:rPr lang="en-GB" dirty="0"/>
              <a:t>In the first two parts of this presentation, we explored the </a:t>
            </a:r>
            <a:r>
              <a:rPr lang="en-GB" b="1" dirty="0"/>
              <a:t>enablers</a:t>
            </a:r>
            <a:r>
              <a:rPr lang="en-GB" dirty="0"/>
              <a:t> and </a:t>
            </a:r>
            <a:r>
              <a:rPr lang="en-GB" b="1" dirty="0"/>
              <a:t>activities </a:t>
            </a:r>
            <a:r>
              <a:rPr lang="en-GB" dirty="0"/>
              <a:t>in the action framework. </a:t>
            </a:r>
            <a:endParaRPr lang="en-GB" dirty="0">
              <a:ea typeface="Calibri"/>
              <a:cs typeface="Calibri"/>
            </a:endParaRPr>
          </a:p>
          <a:p>
            <a:endParaRPr lang="en-GB"/>
          </a:p>
          <a:p>
            <a:r>
              <a:rPr lang="en-GB" dirty="0"/>
              <a:t>In this section, we zoom in on three pathways within the framework. We look at how different combinations of activities can be optimised to create </a:t>
            </a:r>
            <a:r>
              <a:rPr lang="en-GB" b="1" dirty="0"/>
              <a:t>pathways to change </a:t>
            </a:r>
            <a:r>
              <a:rPr lang="en-GB" dirty="0"/>
              <a:t>responding to specific problems that cause a lack of collaborative engagement between state and non-state actors. </a:t>
            </a:r>
            <a:endParaRPr lang="en-GB" dirty="0">
              <a:ea typeface="Calibri"/>
              <a:cs typeface="Calibri"/>
            </a:endParaRPr>
          </a:p>
        </p:txBody>
      </p:sp>
      <p:sp>
        <p:nvSpPr>
          <p:cNvPr id="4" name="Hexagon 3">
            <a:extLst>
              <a:ext uri="{FF2B5EF4-FFF2-40B4-BE49-F238E27FC236}">
                <a16:creationId xmlns:a16="http://schemas.microsoft.com/office/drawing/2014/main" id="{FFBB6140-6D68-EDCD-3E29-F0B57BE184DE}"/>
              </a:ext>
            </a:extLst>
          </p:cNvPr>
          <p:cNvSpPr/>
          <p:nvPr/>
        </p:nvSpPr>
        <p:spPr>
          <a:xfrm>
            <a:off x="6915678" y="4807056"/>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Problem</a:t>
            </a:r>
          </a:p>
        </p:txBody>
      </p:sp>
      <p:sp>
        <p:nvSpPr>
          <p:cNvPr id="5" name="Hexagon 4">
            <a:extLst>
              <a:ext uri="{FF2B5EF4-FFF2-40B4-BE49-F238E27FC236}">
                <a16:creationId xmlns:a16="http://schemas.microsoft.com/office/drawing/2014/main" id="{1D2EC700-568D-B5EC-C18F-900888C34BE9}"/>
              </a:ext>
            </a:extLst>
          </p:cNvPr>
          <p:cNvSpPr/>
          <p:nvPr/>
        </p:nvSpPr>
        <p:spPr>
          <a:xfrm>
            <a:off x="8059043" y="4191985"/>
            <a:ext cx="1415590"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Activities</a:t>
            </a:r>
          </a:p>
        </p:txBody>
      </p:sp>
      <p:sp>
        <p:nvSpPr>
          <p:cNvPr id="6" name="Hexagon 5">
            <a:extLst>
              <a:ext uri="{FF2B5EF4-FFF2-40B4-BE49-F238E27FC236}">
                <a16:creationId xmlns:a16="http://schemas.microsoft.com/office/drawing/2014/main" id="{6C3CF246-A0F7-6061-EE1D-22799C9FF93F}"/>
              </a:ext>
            </a:extLst>
          </p:cNvPr>
          <p:cNvSpPr/>
          <p:nvPr/>
        </p:nvSpPr>
        <p:spPr>
          <a:xfrm>
            <a:off x="8059040" y="2953224"/>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Intention</a:t>
            </a:r>
          </a:p>
        </p:txBody>
      </p:sp>
      <p:sp>
        <p:nvSpPr>
          <p:cNvPr id="7" name="Hexagon 6">
            <a:extLst>
              <a:ext uri="{FF2B5EF4-FFF2-40B4-BE49-F238E27FC236}">
                <a16:creationId xmlns:a16="http://schemas.microsoft.com/office/drawing/2014/main" id="{68291B9C-E6B7-2A22-CE3E-D95CA5C68C7D}"/>
              </a:ext>
            </a:extLst>
          </p:cNvPr>
          <p:cNvSpPr/>
          <p:nvPr/>
        </p:nvSpPr>
        <p:spPr>
          <a:xfrm>
            <a:off x="9201676" y="2319989"/>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Outcome</a:t>
            </a:r>
          </a:p>
        </p:txBody>
      </p:sp>
      <p:sp>
        <p:nvSpPr>
          <p:cNvPr id="8" name="Hexagon 7">
            <a:extLst>
              <a:ext uri="{FF2B5EF4-FFF2-40B4-BE49-F238E27FC236}">
                <a16:creationId xmlns:a16="http://schemas.microsoft.com/office/drawing/2014/main" id="{A727A215-17B6-A9A8-D9ED-568A67445118}"/>
              </a:ext>
            </a:extLst>
          </p:cNvPr>
          <p:cNvSpPr/>
          <p:nvPr/>
        </p:nvSpPr>
        <p:spPr>
          <a:xfrm>
            <a:off x="10344312" y="1686754"/>
            <a:ext cx="1365459" cy="1155033"/>
          </a:xfrm>
          <a:prstGeom prst="hexagon">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a:solidFill>
                  <a:schemeClr val="tx1"/>
                </a:solidFill>
              </a:rPr>
              <a:t>Impact</a:t>
            </a:r>
          </a:p>
        </p:txBody>
      </p:sp>
      <p:pic>
        <p:nvPicPr>
          <p:cNvPr id="10" name="Graphic 9" descr="Line arrow: Anti-clockwise curve outline">
            <a:extLst>
              <a:ext uri="{FF2B5EF4-FFF2-40B4-BE49-F238E27FC236}">
                <a16:creationId xmlns:a16="http://schemas.microsoft.com/office/drawing/2014/main" id="{463F8CEA-E889-A5B3-44BB-04B1D19F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797268">
            <a:off x="9086959" y="4284293"/>
            <a:ext cx="914400" cy="914400"/>
          </a:xfrm>
          <a:prstGeom prst="rect">
            <a:avLst/>
          </a:prstGeom>
        </p:spPr>
      </p:pic>
      <p:pic>
        <p:nvPicPr>
          <p:cNvPr id="13" name="Graphic 12" descr="Arrow Right outline">
            <a:extLst>
              <a:ext uri="{FF2B5EF4-FFF2-40B4-BE49-F238E27FC236}">
                <a16:creationId xmlns:a16="http://schemas.microsoft.com/office/drawing/2014/main" id="{F154A15E-447C-7682-B159-93502D80C0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47140">
            <a:off x="10395954" y="2756528"/>
            <a:ext cx="914400" cy="914400"/>
          </a:xfrm>
          <a:prstGeom prst="rect">
            <a:avLst/>
          </a:prstGeom>
        </p:spPr>
      </p:pic>
      <p:pic>
        <p:nvPicPr>
          <p:cNvPr id="14" name="Graphic 13" descr="Arrow Right outline">
            <a:extLst>
              <a:ext uri="{FF2B5EF4-FFF2-40B4-BE49-F238E27FC236}">
                <a16:creationId xmlns:a16="http://schemas.microsoft.com/office/drawing/2014/main" id="{4BC21363-C8D3-0EBD-F36A-CD7DB2FCD4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3163" y="4108257"/>
            <a:ext cx="914400" cy="914400"/>
          </a:xfrm>
          <a:prstGeom prst="rect">
            <a:avLst/>
          </a:prstGeom>
        </p:spPr>
      </p:pic>
    </p:spTree>
    <p:extLst>
      <p:ext uri="{BB962C8B-B14F-4D97-AF65-F5344CB8AC3E}">
        <p14:creationId xmlns:p14="http://schemas.microsoft.com/office/powerpoint/2010/main" val="68829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41DABFF-BAFC-5B7A-9C77-4DD1B1D9FDFE}"/>
              </a:ext>
            </a:extLst>
          </p:cNvPr>
          <p:cNvGrpSpPr/>
          <p:nvPr/>
        </p:nvGrpSpPr>
        <p:grpSpPr>
          <a:xfrm>
            <a:off x="4148338" y="3428999"/>
            <a:ext cx="7628212" cy="2863515"/>
            <a:chOff x="2491865" y="898948"/>
            <a:chExt cx="9317285" cy="2741296"/>
          </a:xfrm>
        </p:grpSpPr>
        <p:sp>
          <p:nvSpPr>
            <p:cNvPr id="39" name="Rectangle 38">
              <a:extLst>
                <a:ext uri="{FF2B5EF4-FFF2-40B4-BE49-F238E27FC236}">
                  <a16:creationId xmlns:a16="http://schemas.microsoft.com/office/drawing/2014/main" id="{9E9C964F-50BA-9337-DB20-FBDC39B1F394}"/>
                </a:ext>
              </a:extLst>
            </p:cNvPr>
            <p:cNvSpPr/>
            <p:nvPr/>
          </p:nvSpPr>
          <p:spPr>
            <a:xfrm>
              <a:off x="2491865" y="926312"/>
              <a:ext cx="1803994" cy="271393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 name="Rounded Rectangle 39">
              <a:extLst>
                <a:ext uri="{FF2B5EF4-FFF2-40B4-BE49-F238E27FC236}">
                  <a16:creationId xmlns:a16="http://schemas.microsoft.com/office/drawing/2014/main" id="{E8B9EF77-5711-0C6F-DFF9-4B110B8346E3}"/>
                </a:ext>
              </a:extLst>
            </p:cNvPr>
            <p:cNvSpPr/>
            <p:nvPr/>
          </p:nvSpPr>
          <p:spPr>
            <a:xfrm>
              <a:off x="9967089" y="1684573"/>
              <a:ext cx="1805050"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algn="ctr">
                <a:defRPr/>
              </a:pPr>
              <a:r>
                <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 public &amp; private seen as one system</a:t>
              </a:r>
              <a:r>
                <a:rPr lang="en-GB" sz="1050" kern="0" dirty="0">
                  <a:solidFill>
                    <a:srgbClr val="34302F"/>
                  </a:solidFill>
                  <a:latin typeface="Calibri" panose="020F0502020204030204"/>
                </a:rPr>
                <a:t>, </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supported by government oversight &amp; partnerships; and delivering goals of equity &amp; learning</a:t>
              </a:r>
            </a:p>
          </p:txBody>
        </p:sp>
        <p:sp>
          <p:nvSpPr>
            <p:cNvPr id="41" name="Rounded Rectangle 40">
              <a:extLst>
                <a:ext uri="{FF2B5EF4-FFF2-40B4-BE49-F238E27FC236}">
                  <a16:creationId xmlns:a16="http://schemas.microsoft.com/office/drawing/2014/main" id="{C5593626-052F-0B95-C5E1-5789A7417848}"/>
                </a:ext>
              </a:extLst>
            </p:cNvPr>
            <p:cNvSpPr/>
            <p:nvPr/>
          </p:nvSpPr>
          <p:spPr>
            <a:xfrm>
              <a:off x="7879159" y="1819069"/>
              <a:ext cx="1867990" cy="657597"/>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Evidence &amp; data </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to understand and act</a:t>
              </a:r>
            </a:p>
          </p:txBody>
        </p:sp>
        <p:grpSp>
          <p:nvGrpSpPr>
            <p:cNvPr id="42" name="Group 41">
              <a:extLst>
                <a:ext uri="{FF2B5EF4-FFF2-40B4-BE49-F238E27FC236}">
                  <a16:creationId xmlns:a16="http://schemas.microsoft.com/office/drawing/2014/main" id="{D7496216-8F02-CADF-2CD0-97B383EEDAD9}"/>
                </a:ext>
              </a:extLst>
            </p:cNvPr>
            <p:cNvGrpSpPr/>
            <p:nvPr/>
          </p:nvGrpSpPr>
          <p:grpSpPr>
            <a:xfrm>
              <a:off x="2540491" y="1811247"/>
              <a:ext cx="1712520" cy="1617691"/>
              <a:chOff x="753156" y="1246059"/>
              <a:chExt cx="1712520" cy="1617691"/>
            </a:xfrm>
            <a:noFill/>
          </p:grpSpPr>
          <p:sp>
            <p:nvSpPr>
              <p:cNvPr id="55" name="Rounded Rectangle 54">
                <a:extLst>
                  <a:ext uri="{FF2B5EF4-FFF2-40B4-BE49-F238E27FC236}">
                    <a16:creationId xmlns:a16="http://schemas.microsoft.com/office/drawing/2014/main" id="{A516B4D2-DB13-54E8-4E7B-E7EE48D2C724}"/>
                  </a:ext>
                </a:extLst>
              </p:cNvPr>
              <p:cNvSpPr/>
              <p:nvPr/>
            </p:nvSpPr>
            <p:spPr>
              <a:xfrm>
                <a:off x="767504" y="1246059"/>
                <a:ext cx="1698172" cy="743487"/>
              </a:xfrm>
              <a:prstGeom prst="roundRect">
                <a:avLst>
                  <a:gd name="adj" fmla="val 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and shared understanding on non-state actors</a:t>
                </a:r>
              </a:p>
            </p:txBody>
          </p:sp>
          <p:sp>
            <p:nvSpPr>
              <p:cNvPr id="56" name="Rounded Rectangle 55">
                <a:extLst>
                  <a:ext uri="{FF2B5EF4-FFF2-40B4-BE49-F238E27FC236}">
                    <a16:creationId xmlns:a16="http://schemas.microsoft.com/office/drawing/2014/main" id="{1F4738F3-4D93-ACBE-01C7-9398A15A1077}"/>
                  </a:ext>
                </a:extLst>
              </p:cNvPr>
              <p:cNvSpPr/>
              <p:nvPr/>
            </p:nvSpPr>
            <p:spPr>
              <a:xfrm>
                <a:off x="753156" y="2171404"/>
                <a:ext cx="1698172" cy="692346"/>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mindset</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that sees non-state education as outside public policy</a:t>
                </a:r>
              </a:p>
            </p:txBody>
          </p:sp>
        </p:grpSp>
        <p:sp>
          <p:nvSpPr>
            <p:cNvPr id="43" name="TextBox 42">
              <a:extLst>
                <a:ext uri="{FF2B5EF4-FFF2-40B4-BE49-F238E27FC236}">
                  <a16:creationId xmlns:a16="http://schemas.microsoft.com/office/drawing/2014/main" id="{B2573B80-6910-E424-802C-2A8ABFB8B530}"/>
                </a:ext>
              </a:extLst>
            </p:cNvPr>
            <p:cNvSpPr txBox="1"/>
            <p:nvPr/>
          </p:nvSpPr>
          <p:spPr>
            <a:xfrm>
              <a:off x="2598412" y="1154840"/>
              <a:ext cx="1611028" cy="5110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Problem Statements</a:t>
              </a:r>
            </a:p>
          </p:txBody>
        </p:sp>
        <p:sp>
          <p:nvSpPr>
            <p:cNvPr id="44" name="Rounded Rectangle 43">
              <a:extLst>
                <a:ext uri="{FF2B5EF4-FFF2-40B4-BE49-F238E27FC236}">
                  <a16:creationId xmlns:a16="http://schemas.microsoft.com/office/drawing/2014/main" id="{326E6D53-0F4D-DB4C-3097-04730A4E8FCD}"/>
                </a:ext>
              </a:extLst>
            </p:cNvPr>
            <p:cNvSpPr/>
            <p:nvPr/>
          </p:nvSpPr>
          <p:spPr>
            <a:xfrm>
              <a:off x="4724326" y="2387316"/>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generation</a:t>
              </a:r>
            </a:p>
          </p:txBody>
        </p:sp>
        <p:sp>
          <p:nvSpPr>
            <p:cNvPr id="45" name="Rounded Rectangle 1">
              <a:extLst>
                <a:ext uri="{FF2B5EF4-FFF2-40B4-BE49-F238E27FC236}">
                  <a16:creationId xmlns:a16="http://schemas.microsoft.com/office/drawing/2014/main" id="{9BBFCAFA-9920-9D07-4A48-309558B96B56}"/>
                </a:ext>
              </a:extLst>
            </p:cNvPr>
            <p:cNvSpPr/>
            <p:nvPr/>
          </p:nvSpPr>
          <p:spPr>
            <a:xfrm>
              <a:off x="6341109" y="2392277"/>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Issue Framing</a:t>
              </a:r>
            </a:p>
          </p:txBody>
        </p:sp>
        <p:sp>
          <p:nvSpPr>
            <p:cNvPr id="46" name="Rounded Rectangle 5">
              <a:extLst>
                <a:ext uri="{FF2B5EF4-FFF2-40B4-BE49-F238E27FC236}">
                  <a16:creationId xmlns:a16="http://schemas.microsoft.com/office/drawing/2014/main" id="{3DCFCDCE-9C59-13E7-7D7D-DD9FEFEF1DA0}"/>
                </a:ext>
              </a:extLst>
            </p:cNvPr>
            <p:cNvSpPr/>
            <p:nvPr/>
          </p:nvSpPr>
          <p:spPr>
            <a:xfrm>
              <a:off x="7879159" y="2736592"/>
              <a:ext cx="1867990" cy="709905"/>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A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shared understanding, trust and common goals </a:t>
              </a:r>
            </a:p>
          </p:txBody>
        </p:sp>
        <p:sp>
          <p:nvSpPr>
            <p:cNvPr id="47" name="Right Bracket 46">
              <a:extLst>
                <a:ext uri="{FF2B5EF4-FFF2-40B4-BE49-F238E27FC236}">
                  <a16:creationId xmlns:a16="http://schemas.microsoft.com/office/drawing/2014/main" id="{201D36D0-E72F-69CB-3412-E22DD9465A4C}"/>
                </a:ext>
              </a:extLst>
            </p:cNvPr>
            <p:cNvSpPr/>
            <p:nvPr/>
          </p:nvSpPr>
          <p:spPr>
            <a:xfrm rot="16200000">
              <a:off x="6013289" y="-297560"/>
              <a:ext cx="306613"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A77C826A-A726-1ABD-CDAA-BB906237809A}"/>
                </a:ext>
              </a:extLst>
            </p:cNvPr>
            <p:cNvSpPr txBox="1"/>
            <p:nvPr/>
          </p:nvSpPr>
          <p:spPr>
            <a:xfrm>
              <a:off x="5632855" y="898949"/>
              <a:ext cx="1047672"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Activities </a:t>
              </a:r>
            </a:p>
          </p:txBody>
        </p:sp>
        <p:sp>
          <p:nvSpPr>
            <p:cNvPr id="49" name="Right Bracket 48">
              <a:extLst>
                <a:ext uri="{FF2B5EF4-FFF2-40B4-BE49-F238E27FC236}">
                  <a16:creationId xmlns:a16="http://schemas.microsoft.com/office/drawing/2014/main" id="{AF626583-BA0F-90F5-52C3-33E8494E5E2D}"/>
                </a:ext>
              </a:extLst>
            </p:cNvPr>
            <p:cNvSpPr/>
            <p:nvPr/>
          </p:nvSpPr>
          <p:spPr>
            <a:xfrm rot="16200000">
              <a:off x="8588615" y="244765"/>
              <a:ext cx="306612" cy="1916430"/>
            </a:xfrm>
            <a:prstGeom prst="rightBracket">
              <a:avLst>
                <a:gd name="adj" fmla="val 4754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473A2943-E363-46DE-2578-96939589C33E}"/>
                </a:ext>
              </a:extLst>
            </p:cNvPr>
            <p:cNvSpPr txBox="1"/>
            <p:nvPr/>
          </p:nvSpPr>
          <p:spPr>
            <a:xfrm>
              <a:off x="8191094" y="898948"/>
              <a:ext cx="1101649"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Outcomes</a:t>
              </a:r>
            </a:p>
          </p:txBody>
        </p:sp>
        <p:sp>
          <p:nvSpPr>
            <p:cNvPr id="51" name="Right Bracket 50">
              <a:extLst>
                <a:ext uri="{FF2B5EF4-FFF2-40B4-BE49-F238E27FC236}">
                  <a16:creationId xmlns:a16="http://schemas.microsoft.com/office/drawing/2014/main" id="{FC8EDB46-1DFC-8D67-A291-150CD6DD1F0A}"/>
                </a:ext>
              </a:extLst>
            </p:cNvPr>
            <p:cNvSpPr/>
            <p:nvPr/>
          </p:nvSpPr>
          <p:spPr>
            <a:xfrm rot="16200000">
              <a:off x="10697629" y="244765"/>
              <a:ext cx="306612" cy="1916430"/>
            </a:xfrm>
            <a:prstGeom prst="rightBracket">
              <a:avLst>
                <a:gd name="adj" fmla="val 44454"/>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A48C110-6323-53EC-3B1B-9C30A5825D9E}"/>
                </a:ext>
              </a:extLst>
            </p:cNvPr>
            <p:cNvSpPr txBox="1"/>
            <p:nvPr/>
          </p:nvSpPr>
          <p:spPr>
            <a:xfrm>
              <a:off x="10350184" y="898948"/>
              <a:ext cx="1001500" cy="30661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4302F"/>
                  </a:solidFill>
                  <a:effectLst/>
                  <a:uLnTx/>
                  <a:uFillTx/>
                </a:rPr>
                <a:t>Impact</a:t>
              </a:r>
            </a:p>
          </p:txBody>
        </p:sp>
        <p:sp>
          <p:nvSpPr>
            <p:cNvPr id="53" name="TextBox 52">
              <a:extLst>
                <a:ext uri="{FF2B5EF4-FFF2-40B4-BE49-F238E27FC236}">
                  <a16:creationId xmlns:a16="http://schemas.microsoft.com/office/drawing/2014/main" id="{40A563D2-019D-6C39-1093-DCDF7851AAAB}"/>
                </a:ext>
              </a:extLst>
            </p:cNvPr>
            <p:cNvSpPr txBox="1"/>
            <p:nvPr/>
          </p:nvSpPr>
          <p:spPr>
            <a:xfrm>
              <a:off x="4724326" y="1757598"/>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What can be done</a:t>
              </a:r>
            </a:p>
          </p:txBody>
        </p:sp>
        <p:sp>
          <p:nvSpPr>
            <p:cNvPr id="54" name="TextBox 53">
              <a:extLst>
                <a:ext uri="{FF2B5EF4-FFF2-40B4-BE49-F238E27FC236}">
                  <a16:creationId xmlns:a16="http://schemas.microsoft.com/office/drawing/2014/main" id="{E61A2B61-D910-4AD4-9CD2-4F618EB9AC87}"/>
                </a:ext>
              </a:extLst>
            </p:cNvPr>
            <p:cNvSpPr txBox="1"/>
            <p:nvPr/>
          </p:nvSpPr>
          <p:spPr>
            <a:xfrm>
              <a:off x="6344198" y="1755987"/>
              <a:ext cx="1172918" cy="4769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rPr>
                <a:t>For what purpose</a:t>
              </a:r>
            </a:p>
          </p:txBody>
        </p:sp>
      </p:grpSp>
      <p:sp>
        <p:nvSpPr>
          <p:cNvPr id="37" name="TextBox 36">
            <a:extLst>
              <a:ext uri="{FF2B5EF4-FFF2-40B4-BE49-F238E27FC236}">
                <a16:creationId xmlns:a16="http://schemas.microsoft.com/office/drawing/2014/main" id="{189B6325-C4ED-E64B-B89F-26C30D24E049}"/>
              </a:ext>
            </a:extLst>
          </p:cNvPr>
          <p:cNvSpPr txBox="1"/>
          <p:nvPr/>
        </p:nvSpPr>
        <p:spPr>
          <a:xfrm>
            <a:off x="809390" y="1471153"/>
            <a:ext cx="10829850" cy="1511183"/>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a:cs typeface="Arial"/>
              </a:rPr>
              <a:t>A lack of a common evidence base on the quality of outcomes in non-state education can lead to distrust</a:t>
            </a:r>
            <a:r>
              <a:rPr lang="en-GB" sz="1600" dirty="0">
                <a:latin typeface="Calibri"/>
                <a:ea typeface="Calibri"/>
                <a:cs typeface="Arial"/>
              </a:rPr>
              <a:t>,</a:t>
            </a:r>
            <a:r>
              <a:rPr lang="en-GB" sz="1600" dirty="0">
                <a:effectLst/>
                <a:latin typeface="Calibri"/>
                <a:ea typeface="Calibri"/>
                <a:cs typeface="Arial"/>
              </a:rPr>
              <a:t> and reduce opportunities for productive collaboration. In our problem statements we capture this as a lack of evidence and shared understanding on non-state actors, as well as a mindset that sees non-state education as outside public policy.</a:t>
            </a:r>
            <a:r>
              <a:rPr lang="en-GB" sz="1600" dirty="0">
                <a:latin typeface="Calibri"/>
                <a:ea typeface="Calibri"/>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r>
              <a:rPr lang="en-GB" sz="1600" b="1" dirty="0">
                <a:effectLst/>
                <a:latin typeface="Calibri"/>
                <a:ea typeface="Calibri"/>
                <a:cs typeface="Arial"/>
              </a:rPr>
              <a:t>From our case studies</a:t>
            </a:r>
            <a:r>
              <a:rPr lang="en-GB" sz="1600" b="1" dirty="0">
                <a:latin typeface="Calibri"/>
                <a:ea typeface="Calibri"/>
                <a:cs typeface="Arial"/>
              </a:rPr>
              <a:t>,</a:t>
            </a:r>
            <a:r>
              <a:rPr lang="en-GB" sz="1600" b="1" dirty="0">
                <a:effectLst/>
                <a:latin typeface="Calibri"/>
                <a:ea typeface="Calibri"/>
                <a:cs typeface="Arial"/>
              </a:rPr>
              <a:t> we see a clear pathway to link the generation of data and evidence, and the development of trust, shared understanding, and common goals between state and non-state actors.</a:t>
            </a:r>
            <a:r>
              <a:rPr lang="en-GB" sz="1600" b="1" dirty="0">
                <a:latin typeface="Calibri"/>
                <a:ea typeface="Calibri"/>
                <a:cs typeface="Arial"/>
              </a:rPr>
              <a:t> </a:t>
            </a:r>
            <a:endParaRPr lang="en-GB" sz="1400" b="1"/>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rPr>
              <a:t>Pathway 1 – Issue Framing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2004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01723" y="3532601"/>
            <a:ext cx="2945315" cy="2677656"/>
          </a:xfrm>
          <a:prstGeom prst="rect">
            <a:avLst/>
          </a:prstGeom>
          <a:noFill/>
        </p:spPr>
        <p:txBody>
          <a:bodyPr wrap="square" rtlCol="0">
            <a:spAutoFit/>
          </a:bodyPr>
          <a:lstStyle/>
          <a:p>
            <a:pPr marL="285750" indent="-285750">
              <a:buFont typeface="Arial" panose="020B0604020202020204" pitchFamily="34" charset="0"/>
              <a:buChar char="•"/>
            </a:pPr>
            <a:r>
              <a:rPr lang="en-GB" sz="1400"/>
              <a:t>Issue framing starts with a </a:t>
            </a:r>
            <a:r>
              <a:rPr lang="en-GB" sz="1400" b="1"/>
              <a:t>common goal </a:t>
            </a:r>
            <a:r>
              <a:rPr lang="en-GB" sz="1400"/>
              <a:t>shared by all (e.g. quality education for all)</a:t>
            </a:r>
          </a:p>
          <a:p>
            <a:pPr marL="285750" indent="-285750">
              <a:buFont typeface="Arial" panose="020B0604020202020204" pitchFamily="34" charset="0"/>
              <a:buChar char="•"/>
            </a:pPr>
            <a:r>
              <a:rPr lang="en-GB" sz="1400" b="1"/>
              <a:t>Evidence </a:t>
            </a:r>
            <a:r>
              <a:rPr lang="en-GB" sz="1400"/>
              <a:t>can build a logical link between the current and ideal state </a:t>
            </a:r>
          </a:p>
          <a:p>
            <a:pPr marL="285750" indent="-285750">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Arial" panose="020B0604020202020204" pitchFamily="34" charset="0"/>
              </a:rPr>
              <a:t>Understanding </a:t>
            </a:r>
            <a:r>
              <a:rPr lang="en-GB" sz="1400" b="1">
                <a:effectLst/>
                <a:latin typeface="Calibri" panose="020F0502020204030204" pitchFamily="34" charset="0"/>
                <a:ea typeface="Calibri" panose="020F0502020204030204" pitchFamily="34" charset="0"/>
                <a:cs typeface="Arial" panose="020B0604020202020204" pitchFamily="34" charset="0"/>
              </a:rPr>
              <a:t>different positions </a:t>
            </a:r>
            <a:r>
              <a:rPr lang="en-GB" sz="1400">
                <a:effectLst/>
                <a:latin typeface="Calibri" panose="020F0502020204030204" pitchFamily="34" charset="0"/>
                <a:ea typeface="Calibri" panose="020F0502020204030204" pitchFamily="34" charset="0"/>
                <a:cs typeface="Arial" panose="020B0604020202020204" pitchFamily="34" charset="0"/>
              </a:rPr>
              <a:t>on an issue is central to finding a common framing.</a:t>
            </a:r>
            <a:endParaRPr lang="en-GB" sz="140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b="1"/>
              <a:t>Who you are </a:t>
            </a:r>
            <a:r>
              <a:rPr lang="en-GB" sz="1400"/>
              <a:t>defines to a certain extent how your message will be received. </a:t>
            </a:r>
          </a:p>
        </p:txBody>
      </p:sp>
      <p:sp>
        <p:nvSpPr>
          <p:cNvPr id="35" name="TextBox 34">
            <a:extLst>
              <a:ext uri="{FF2B5EF4-FFF2-40B4-BE49-F238E27FC236}">
                <a16:creationId xmlns:a16="http://schemas.microsoft.com/office/drawing/2014/main" id="{76B9D26F-6DB3-8917-9AB4-A0302DF6C83D}"/>
              </a:ext>
            </a:extLst>
          </p:cNvPr>
          <p:cNvSpPr txBox="1"/>
          <p:nvPr/>
        </p:nvSpPr>
        <p:spPr>
          <a:xfrm>
            <a:off x="932370" y="3196886"/>
            <a:ext cx="2208531" cy="338554"/>
          </a:xfrm>
          <a:prstGeom prst="rect">
            <a:avLst/>
          </a:prstGeom>
          <a:noFill/>
        </p:spPr>
        <p:txBody>
          <a:bodyPr wrap="square" lIns="91440" tIns="45720" rIns="91440" bIns="45720" rtlCol="0" anchor="t">
            <a:spAutoFit/>
          </a:bodyPr>
          <a:lstStyle/>
          <a:p>
            <a:r>
              <a:rPr lang="en-GB" sz="1600" b="1">
                <a:solidFill>
                  <a:srgbClr val="004AAD"/>
                </a:solidFill>
              </a:rPr>
              <a:t>What we have learned:</a:t>
            </a:r>
            <a:endParaRPr lang="en-GB" sz="1600" b="1">
              <a:solidFill>
                <a:srgbClr val="004AAD"/>
              </a:solidFill>
              <a:cs typeface="Calibri"/>
            </a:endParaRPr>
          </a:p>
        </p:txBody>
      </p:sp>
    </p:spTree>
    <p:extLst>
      <p:ext uri="{BB962C8B-B14F-4D97-AF65-F5344CB8AC3E}">
        <p14:creationId xmlns:p14="http://schemas.microsoft.com/office/powerpoint/2010/main" val="245703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1" y="1735989"/>
            <a:ext cx="10829850" cy="1264962"/>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a:cs typeface="Arial"/>
              </a:rPr>
              <a:t>From our problem statements</a:t>
            </a:r>
            <a:r>
              <a:rPr lang="en-GB" sz="1600" dirty="0">
                <a:latin typeface="Calibri"/>
                <a:ea typeface="Calibri"/>
                <a:cs typeface="Arial"/>
              </a:rPr>
              <a:t>,</a:t>
            </a:r>
            <a:r>
              <a:rPr lang="en-GB" sz="1600" dirty="0">
                <a:effectLst/>
                <a:latin typeface="Calibri"/>
                <a:ea typeface="Calibri"/>
                <a:cs typeface="Arial"/>
              </a:rPr>
              <a:t> we have a </a:t>
            </a:r>
            <a:r>
              <a:rPr lang="en-GB" sz="1600" i="1" dirty="0">
                <a:effectLst/>
                <a:latin typeface="Calibri"/>
                <a:ea typeface="Calibri"/>
                <a:cs typeface="Arial"/>
              </a:rPr>
              <a:t>lack of policy and delivery solutions for public-private collaboration. </a:t>
            </a:r>
            <a:r>
              <a:rPr lang="en-GB" sz="1600" dirty="0">
                <a:effectLst/>
                <a:latin typeface="Calibri"/>
                <a:ea typeface="Calibri"/>
                <a:cs typeface="Arial"/>
              </a:rPr>
              <a:t>In terms of our system level impact, this problem again presents a clear barrier in developing a single system in which platforms exist for governments to collaborate with non-state actors in delivering goals of equity and learning.</a:t>
            </a:r>
            <a:r>
              <a:rPr lang="en-GB" sz="1600" dirty="0">
                <a:latin typeface="Calibri"/>
                <a:ea typeface="Calibri"/>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r>
              <a:rPr lang="en-GB" sz="1600" b="1" dirty="0">
                <a:effectLst/>
                <a:latin typeface="Calibri"/>
                <a:ea typeface="Calibri"/>
                <a:cs typeface="Arial"/>
              </a:rPr>
              <a:t>Our case studies how a combination of strong evidence generation and catalytic funding can build potential policy solutions.</a:t>
            </a:r>
            <a:r>
              <a:rPr lang="en-GB" sz="1600" dirty="0">
                <a:latin typeface="Calibri"/>
                <a:ea typeface="Calibri"/>
                <a:cs typeface="Arial"/>
              </a:rPr>
              <a:t> </a:t>
            </a:r>
            <a:endParaRPr lang="en-GB" sz="160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rPr>
              <a:t>Pathway 2 – Modelling and Testing Solutions</a:t>
            </a:r>
          </a:p>
        </p:txBody>
      </p:sp>
      <p:grpSp>
        <p:nvGrpSpPr>
          <p:cNvPr id="18" name="Group 17">
            <a:extLst>
              <a:ext uri="{FF2B5EF4-FFF2-40B4-BE49-F238E27FC236}">
                <a16:creationId xmlns:a16="http://schemas.microsoft.com/office/drawing/2014/main" id="{61B1BF8F-D26A-403D-D0AE-D20F14E6747D}"/>
              </a:ext>
            </a:extLst>
          </p:cNvPr>
          <p:cNvGrpSpPr/>
          <p:nvPr/>
        </p:nvGrpSpPr>
        <p:grpSpPr>
          <a:xfrm>
            <a:off x="4180137" y="3391924"/>
            <a:ext cx="7464313" cy="2696054"/>
            <a:chOff x="1339638" y="1914152"/>
            <a:chExt cx="9294412" cy="2680026"/>
          </a:xfrm>
        </p:grpSpPr>
        <p:sp>
          <p:nvSpPr>
            <p:cNvPr id="19" name="Rounded Rectangle 1">
              <a:extLst>
                <a:ext uri="{FF2B5EF4-FFF2-40B4-BE49-F238E27FC236}">
                  <a16:creationId xmlns:a16="http://schemas.microsoft.com/office/drawing/2014/main" id="{FB323A9C-E949-6914-4F3E-D7F9398EF079}"/>
                </a:ext>
              </a:extLst>
            </p:cNvPr>
            <p:cNvSpPr/>
            <p:nvPr/>
          </p:nvSpPr>
          <p:spPr>
            <a:xfrm>
              <a:off x="5189642" y="3286174"/>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Modelling &amp; Testing solutions</a:t>
              </a:r>
            </a:p>
          </p:txBody>
        </p:sp>
        <p:sp>
          <p:nvSpPr>
            <p:cNvPr id="20" name="Rectangle 19">
              <a:extLst>
                <a:ext uri="{FF2B5EF4-FFF2-40B4-BE49-F238E27FC236}">
                  <a16:creationId xmlns:a16="http://schemas.microsoft.com/office/drawing/2014/main" id="{15B3B1D4-8103-C116-9073-80E8AA19DC14}"/>
                </a:ext>
              </a:extLst>
            </p:cNvPr>
            <p:cNvSpPr/>
            <p:nvPr/>
          </p:nvSpPr>
          <p:spPr>
            <a:xfrm>
              <a:off x="1339638" y="1914152"/>
              <a:ext cx="1671729" cy="2680026"/>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Rounded Rectangle 20">
              <a:extLst>
                <a:ext uri="{FF2B5EF4-FFF2-40B4-BE49-F238E27FC236}">
                  <a16:creationId xmlns:a16="http://schemas.microsoft.com/office/drawing/2014/main" id="{1156BFA3-A5C4-C4C8-1011-8EF804B184EE}"/>
                </a:ext>
              </a:extLst>
            </p:cNvPr>
            <p:cNvSpPr/>
            <p:nvPr/>
          </p:nvSpPr>
          <p:spPr>
            <a:xfrm>
              <a:off x="8812535" y="2512843"/>
              <a:ext cx="1805049" cy="1832311"/>
            </a:xfrm>
            <a:prstGeom prst="roundRect">
              <a:avLst/>
            </a:prstGeom>
            <a:solidFill>
              <a:srgbClr val="FFFFFF">
                <a:lumMod val="95000"/>
              </a:srgbClr>
            </a:solidFill>
            <a:ln w="12700" cap="flat" cmpd="sng" algn="ctr">
              <a:noFill/>
              <a:prstDash val="solid"/>
              <a:miter lim="800000"/>
            </a:ln>
            <a:effectLst/>
          </p:spPr>
          <p:txBody>
            <a:bodyPr lIns="91440" tIns="45720" rIns="91440" bIns="45720" rtlCol="0" anchor="ctr"/>
            <a:lstStyle/>
            <a:p>
              <a:pPr algn="ctr">
                <a:defRPr/>
              </a:pPr>
              <a:r>
                <a:rPr kumimoji="0" lang="en-GB" sz="1050" b="1" i="0" u="none" strike="noStrike" kern="0" cap="none" spc="0" normalizeH="0" baseline="0" noProof="0" dirty="0">
                  <a:ln>
                    <a:noFill/>
                  </a:ln>
                  <a:solidFill>
                    <a:srgbClr val="34302F"/>
                  </a:solidFill>
                  <a:effectLst/>
                  <a:uLnTx/>
                  <a:uFillTx/>
                  <a:latin typeface="Calibri" panose="020F0502020204030204"/>
                  <a:ea typeface="+mn-ea"/>
                  <a:cs typeface="+mn-cs"/>
                </a:rPr>
                <a:t>System Level Goal</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 public &amp; private seen as one system</a:t>
              </a:r>
              <a:r>
                <a:rPr lang="en-GB" sz="1050" kern="0" dirty="0">
                  <a:solidFill>
                    <a:srgbClr val="34302F"/>
                  </a:solidFill>
                  <a:latin typeface="Calibri" panose="020F0502020204030204"/>
                </a:rPr>
                <a:t>, </a:t>
              </a:r>
              <a:r>
                <a:rPr kumimoji="0" lang="en-GB" sz="1050" b="0" i="0" u="none" strike="noStrike" kern="0" cap="none" spc="0" normalizeH="0" baseline="0" noProof="0" dirty="0">
                  <a:ln>
                    <a:noFill/>
                  </a:ln>
                  <a:solidFill>
                    <a:srgbClr val="34302F"/>
                  </a:solidFill>
                  <a:effectLst/>
                  <a:uLnTx/>
                  <a:uFillTx/>
                  <a:latin typeface="Calibri" panose="020F0502020204030204"/>
                  <a:ea typeface="+mn-ea"/>
                  <a:cs typeface="+mn-cs"/>
                </a:rPr>
                <a:t>supported by government oversight &amp; partnerships; and delivering goals of equity &amp; learning</a:t>
              </a:r>
            </a:p>
          </p:txBody>
        </p:sp>
        <p:sp>
          <p:nvSpPr>
            <p:cNvPr id="22" name="Rounded Rectangle 21">
              <a:extLst>
                <a:ext uri="{FF2B5EF4-FFF2-40B4-BE49-F238E27FC236}">
                  <a16:creationId xmlns:a16="http://schemas.microsoft.com/office/drawing/2014/main" id="{4A10D7E5-6A46-613B-ABFC-600FA835142D}"/>
                </a:ext>
              </a:extLst>
            </p:cNvPr>
            <p:cNvSpPr/>
            <p:nvPr/>
          </p:nvSpPr>
          <p:spPr>
            <a:xfrm>
              <a:off x="6904053" y="3320391"/>
              <a:ext cx="1543793" cy="5856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Tested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solutions</a:t>
              </a:r>
              <a:endParaRPr kumimoji="0" lang="en-GB" sz="105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3" name="Rounded Rectangle 22">
              <a:extLst>
                <a:ext uri="{FF2B5EF4-FFF2-40B4-BE49-F238E27FC236}">
                  <a16:creationId xmlns:a16="http://schemas.microsoft.com/office/drawing/2014/main" id="{2C5C8EDA-D43D-EF73-E725-6D18A90177A6}"/>
                </a:ext>
              </a:extLst>
            </p:cNvPr>
            <p:cNvSpPr/>
            <p:nvPr/>
          </p:nvSpPr>
          <p:spPr>
            <a:xfrm>
              <a:off x="1359151" y="3233251"/>
              <a:ext cx="1698172" cy="815664"/>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Lack of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policy &amp; delivery solutions</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for public-private collaboration </a:t>
              </a:r>
            </a:p>
          </p:txBody>
        </p:sp>
        <p:sp>
          <p:nvSpPr>
            <p:cNvPr id="24" name="TextBox 23">
              <a:extLst>
                <a:ext uri="{FF2B5EF4-FFF2-40B4-BE49-F238E27FC236}">
                  <a16:creationId xmlns:a16="http://schemas.microsoft.com/office/drawing/2014/main" id="{F5ABD32C-DE93-5099-CDA5-CE7692A07B1F}"/>
                </a:ext>
              </a:extLst>
            </p:cNvPr>
            <p:cNvSpPr txBox="1"/>
            <p:nvPr/>
          </p:nvSpPr>
          <p:spPr>
            <a:xfrm>
              <a:off x="1397508" y="2124258"/>
              <a:ext cx="1611028" cy="4915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Problem Statements</a:t>
              </a:r>
            </a:p>
          </p:txBody>
        </p:sp>
        <p:sp>
          <p:nvSpPr>
            <p:cNvPr id="25" name="Rounded Rectangle 24">
              <a:extLst>
                <a:ext uri="{FF2B5EF4-FFF2-40B4-BE49-F238E27FC236}">
                  <a16:creationId xmlns:a16="http://schemas.microsoft.com/office/drawing/2014/main" id="{259223E5-1B89-3729-6D7B-46D0891025DF}"/>
                </a:ext>
              </a:extLst>
            </p:cNvPr>
            <p:cNvSpPr/>
            <p:nvPr/>
          </p:nvSpPr>
          <p:spPr>
            <a:xfrm>
              <a:off x="3552421" y="2976445"/>
              <a:ext cx="1255421" cy="664638"/>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Data &amp; evidence</a:t>
              </a:r>
              <a:r>
                <a:rPr kumimoji="0" lang="en-GB" sz="1050" b="0" i="0" u="none" strike="noStrike" kern="0" cap="none" spc="0" normalizeH="0" baseline="0" noProof="0">
                  <a:ln>
                    <a:noFill/>
                  </a:ln>
                  <a:solidFill>
                    <a:srgbClr val="34302F"/>
                  </a:solidFill>
                  <a:effectLst/>
                  <a:uLnTx/>
                  <a:uFillTx/>
                  <a:latin typeface="Calibri" panose="020F0502020204030204"/>
                  <a:ea typeface="+mn-ea"/>
                  <a:cs typeface="+mn-cs"/>
                </a:rPr>
                <a:t> </a:t>
              </a: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generation</a:t>
              </a:r>
            </a:p>
          </p:txBody>
        </p:sp>
        <p:sp>
          <p:nvSpPr>
            <p:cNvPr id="26" name="Rounded Rectangle 1">
              <a:extLst>
                <a:ext uri="{FF2B5EF4-FFF2-40B4-BE49-F238E27FC236}">
                  <a16:creationId xmlns:a16="http://schemas.microsoft.com/office/drawing/2014/main" id="{57799305-010E-2C3A-EAAE-5B0F6B3E0206}"/>
                </a:ext>
              </a:extLst>
            </p:cNvPr>
            <p:cNvSpPr/>
            <p:nvPr/>
          </p:nvSpPr>
          <p:spPr>
            <a:xfrm>
              <a:off x="3552421" y="3837609"/>
              <a:ext cx="1275861" cy="659677"/>
            </a:xfrm>
            <a:prstGeom prst="round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4302F"/>
                  </a:solidFill>
                  <a:effectLst/>
                  <a:uLnTx/>
                  <a:uFillTx/>
                  <a:latin typeface="Calibri" panose="020F0502020204030204"/>
                  <a:ea typeface="+mn-ea"/>
                  <a:cs typeface="+mn-cs"/>
                </a:rPr>
                <a:t>Catalytic Funding</a:t>
              </a:r>
            </a:p>
          </p:txBody>
        </p:sp>
        <p:sp>
          <p:nvSpPr>
            <p:cNvPr id="27" name="Right Bracket 26">
              <a:extLst>
                <a:ext uri="{FF2B5EF4-FFF2-40B4-BE49-F238E27FC236}">
                  <a16:creationId xmlns:a16="http://schemas.microsoft.com/office/drawing/2014/main" id="{845C7C82-BC6B-31FA-FD4C-48DE8113DABE}"/>
                </a:ext>
              </a:extLst>
            </p:cNvPr>
            <p:cNvSpPr/>
            <p:nvPr/>
          </p:nvSpPr>
          <p:spPr>
            <a:xfrm rot="16200000">
              <a:off x="4790320" y="802848"/>
              <a:ext cx="402351" cy="3019669"/>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287EED1-063D-EBFD-A3C7-53F4A19B1BE0}"/>
                </a:ext>
              </a:extLst>
            </p:cNvPr>
            <p:cNvSpPr txBox="1"/>
            <p:nvPr/>
          </p:nvSpPr>
          <p:spPr>
            <a:xfrm>
              <a:off x="4505376" y="1914153"/>
              <a:ext cx="952429"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Activities</a:t>
              </a:r>
            </a:p>
          </p:txBody>
        </p:sp>
        <p:sp>
          <p:nvSpPr>
            <p:cNvPr id="29" name="Right Bracket 28">
              <a:extLst>
                <a:ext uri="{FF2B5EF4-FFF2-40B4-BE49-F238E27FC236}">
                  <a16:creationId xmlns:a16="http://schemas.microsoft.com/office/drawing/2014/main" id="{2AE2420D-207F-6026-BB57-ECB419D9A74D}"/>
                </a:ext>
              </a:extLst>
            </p:cNvPr>
            <p:cNvSpPr/>
            <p:nvPr/>
          </p:nvSpPr>
          <p:spPr>
            <a:xfrm rot="16200000">
              <a:off x="7365645"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B2531C0-BAEF-DBB1-AD51-CE4AC1DFAC5F}"/>
                </a:ext>
              </a:extLst>
            </p:cNvPr>
            <p:cNvSpPr txBox="1"/>
            <p:nvPr/>
          </p:nvSpPr>
          <p:spPr>
            <a:xfrm>
              <a:off x="7066070"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Outcomes</a:t>
              </a:r>
            </a:p>
          </p:txBody>
        </p:sp>
        <p:sp>
          <p:nvSpPr>
            <p:cNvPr id="31" name="Right Bracket 30">
              <a:extLst>
                <a:ext uri="{FF2B5EF4-FFF2-40B4-BE49-F238E27FC236}">
                  <a16:creationId xmlns:a16="http://schemas.microsoft.com/office/drawing/2014/main" id="{35571267-0EF4-1AC1-E1C6-2974D4EB442E}"/>
                </a:ext>
              </a:extLst>
            </p:cNvPr>
            <p:cNvSpPr/>
            <p:nvPr/>
          </p:nvSpPr>
          <p:spPr>
            <a:xfrm rot="16200000">
              <a:off x="9474659" y="1345173"/>
              <a:ext cx="402351" cy="1916430"/>
            </a:xfrm>
            <a:prstGeom prst="rightBracket">
              <a:avLst>
                <a:gd name="adj" fmla="val 78477"/>
              </a:avLst>
            </a:prstGeom>
            <a:noFill/>
            <a:ln w="190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34302F"/>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A3B6BFC4-FE7C-68F7-4779-0F1DF0F0EC9B}"/>
                </a:ext>
              </a:extLst>
            </p:cNvPr>
            <p:cNvSpPr txBox="1"/>
            <p:nvPr/>
          </p:nvSpPr>
          <p:spPr>
            <a:xfrm>
              <a:off x="9175084" y="1914152"/>
              <a:ext cx="1001500" cy="298412"/>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34302F"/>
                  </a:solidFill>
                  <a:effectLst/>
                  <a:uLnTx/>
                  <a:uFillTx/>
                </a:rPr>
                <a:t>Impact</a:t>
              </a:r>
            </a:p>
          </p:txBody>
        </p:sp>
      </p:gr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2995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75214" y="3742749"/>
            <a:ext cx="2923528"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t>For solutions to be accepted, they need to be aligned to a </a:t>
            </a:r>
            <a:r>
              <a:rPr lang="en-GB" sz="1400" b="1" dirty="0"/>
              <a:t>clearly recognised need. </a:t>
            </a:r>
            <a:endParaRPr lang="en-GB" sz="1400"/>
          </a:p>
          <a:p>
            <a:pPr marL="285750" indent="-285750">
              <a:buFont typeface="Arial" panose="020B0604020202020204" pitchFamily="34" charset="0"/>
              <a:buChar char="•"/>
            </a:pPr>
            <a:r>
              <a:rPr lang="en-GB" sz="1400" b="1" dirty="0"/>
              <a:t>Robust, credible evidence </a:t>
            </a:r>
            <a:r>
              <a:rPr lang="en-GB" sz="1400" dirty="0"/>
              <a:t>is central to demonstrating impact and scaling solutions. </a:t>
            </a:r>
            <a:endParaRPr lang="en-GB" sz="1400" dirty="0">
              <a:ea typeface="Calibri"/>
              <a:cs typeface="Calibri"/>
            </a:endParaRPr>
          </a:p>
          <a:p>
            <a:pPr marL="285750" indent="-285750">
              <a:buFont typeface="Arial" panose="020B0604020202020204" pitchFamily="34" charset="0"/>
              <a:buChar char="•"/>
            </a:pPr>
            <a:r>
              <a:rPr lang="en-GB" sz="1400" dirty="0"/>
              <a:t>Scale in the education system can only be achieved in </a:t>
            </a:r>
            <a:r>
              <a:rPr lang="en-GB" sz="1400" b="1" dirty="0"/>
              <a:t>partnership with governments.</a:t>
            </a:r>
            <a:endParaRPr lang="en-GB" sz="1400" dirty="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lIns="91440" tIns="45720" rIns="91440" bIns="45720" rtlCol="0" anchor="t">
            <a:spAutoFit/>
          </a:bodyPr>
          <a:lstStyle/>
          <a:p>
            <a:r>
              <a:rPr lang="en-GB" sz="1600" b="1">
                <a:solidFill>
                  <a:srgbClr val="004AAD"/>
                </a:solidFill>
              </a:rPr>
              <a:t>What we have learned:</a:t>
            </a:r>
            <a:endParaRPr lang="en-GB" sz="1600" b="1">
              <a:solidFill>
                <a:srgbClr val="004AAD"/>
              </a:solidFill>
              <a:cs typeface="Calibri"/>
            </a:endParaRPr>
          </a:p>
        </p:txBody>
      </p:sp>
    </p:spTree>
    <p:extLst>
      <p:ext uri="{BB962C8B-B14F-4D97-AF65-F5344CB8AC3E}">
        <p14:creationId xmlns:p14="http://schemas.microsoft.com/office/powerpoint/2010/main" val="262373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A5E3-CF10-F4DE-5903-822C69C25E02}"/>
              </a:ext>
            </a:extLst>
          </p:cNvPr>
          <p:cNvSpPr>
            <a:spLocks noGrp="1"/>
          </p:cNvSpPr>
          <p:nvPr>
            <p:ph type="title"/>
          </p:nvPr>
        </p:nvSpPr>
        <p:spPr/>
        <p:txBody>
          <a:bodyPr/>
          <a:lstStyle/>
          <a:p>
            <a:r>
              <a:rPr lang="en-GB">
                <a:solidFill>
                  <a:srgbClr val="004AAD"/>
                </a:solidFill>
              </a:rPr>
              <a:t>Agenda</a:t>
            </a:r>
          </a:p>
        </p:txBody>
      </p:sp>
      <p:graphicFrame>
        <p:nvGraphicFramePr>
          <p:cNvPr id="3" name="Table 3">
            <a:extLst>
              <a:ext uri="{FF2B5EF4-FFF2-40B4-BE49-F238E27FC236}">
                <a16:creationId xmlns:a16="http://schemas.microsoft.com/office/drawing/2014/main" id="{87EA96E7-CE67-890C-D7FB-EE60DA2E489E}"/>
              </a:ext>
            </a:extLst>
          </p:cNvPr>
          <p:cNvGraphicFramePr>
            <a:graphicFrameLocks noGrp="1"/>
          </p:cNvGraphicFramePr>
          <p:nvPr>
            <p:extLst>
              <p:ext uri="{D42A27DB-BD31-4B8C-83A1-F6EECF244321}">
                <p14:modId xmlns:p14="http://schemas.microsoft.com/office/powerpoint/2010/main" val="3267327774"/>
              </p:ext>
            </p:extLst>
          </p:nvPr>
        </p:nvGraphicFramePr>
        <p:xfrm>
          <a:off x="1859972" y="1438274"/>
          <a:ext cx="8472055" cy="5328920"/>
        </p:xfrm>
        <a:graphic>
          <a:graphicData uri="http://schemas.openxmlformats.org/drawingml/2006/table">
            <a:tbl>
              <a:tblPr firstRow="1" bandRow="1">
                <a:tableStyleId>{5940675A-B579-460E-94D1-54222C63F5DA}</a:tableStyleId>
              </a:tblPr>
              <a:tblGrid>
                <a:gridCol w="6754091">
                  <a:extLst>
                    <a:ext uri="{9D8B030D-6E8A-4147-A177-3AD203B41FA5}">
                      <a16:colId xmlns:a16="http://schemas.microsoft.com/office/drawing/2014/main" val="2215419304"/>
                    </a:ext>
                  </a:extLst>
                </a:gridCol>
                <a:gridCol w="1717964">
                  <a:extLst>
                    <a:ext uri="{9D8B030D-6E8A-4147-A177-3AD203B41FA5}">
                      <a16:colId xmlns:a16="http://schemas.microsoft.com/office/drawing/2014/main" val="1414670395"/>
                    </a:ext>
                  </a:extLst>
                </a:gridCol>
              </a:tblGrid>
              <a:tr h="370840">
                <a:tc>
                  <a:txBody>
                    <a:bodyPr/>
                    <a:lstStyle/>
                    <a:p>
                      <a:r>
                        <a:rPr lang="en-GB" b="1" dirty="0"/>
                        <a:t>Introduction</a:t>
                      </a:r>
                    </a:p>
                    <a:p>
                      <a:r>
                        <a:rPr lang="en-GB" dirty="0"/>
                        <a:t>What is All Hands On Deck For SDG 4? | What is our starting point and 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a:t>9:00 – 9:30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6481238"/>
                  </a:ext>
                </a:extLst>
              </a:tr>
              <a:tr h="370840">
                <a:tc>
                  <a:txBody>
                    <a:bodyPr/>
                    <a:lstStyle/>
                    <a:p>
                      <a:r>
                        <a:rPr lang="en-GB" b="1"/>
                        <a:t>Step 1 : What is your Starting Point</a:t>
                      </a:r>
                    </a:p>
                    <a:p>
                      <a:r>
                        <a:rPr lang="en-GB" b="0"/>
                        <a:t>What is the challenge you face and your long-term 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a:t>9:30 – 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7920591"/>
                  </a:ext>
                </a:extLst>
              </a:tr>
              <a:tr h="370840">
                <a:tc gridSpan="2">
                  <a:txBody>
                    <a:bodyPr/>
                    <a:lstStyle/>
                    <a:p>
                      <a:pPr algn="ctr"/>
                      <a:r>
                        <a:rPr lang="en-GB"/>
                        <a:t>Break (10:00 – 10:15)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r>
                        <a:rPr lang="en-GB"/>
                        <a:t>10:00 – 10:15</a:t>
                      </a:r>
                    </a:p>
                  </a:txBody>
                  <a:tcPr/>
                </a:tc>
                <a:extLst>
                  <a:ext uri="{0D108BD9-81ED-4DB2-BD59-A6C34878D82A}">
                    <a16:rowId xmlns:a16="http://schemas.microsoft.com/office/drawing/2014/main" val="2200853686"/>
                  </a:ext>
                </a:extLst>
              </a:tr>
              <a:tr h="370840">
                <a:tc>
                  <a:txBody>
                    <a:bodyPr/>
                    <a:lstStyle/>
                    <a:p>
                      <a:r>
                        <a:rPr lang="en-GB" b="1"/>
                        <a:t>Step 2: Enablers of Change</a:t>
                      </a:r>
                    </a:p>
                    <a:p>
                      <a:r>
                        <a:rPr lang="en-GB" b="0"/>
                        <a:t>What assets do you have? | What opportunities exist around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a:t>10:15 – 11:45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88702299"/>
                  </a:ext>
                </a:extLst>
              </a:tr>
              <a:tr h="370840">
                <a:tc gridSpan="2">
                  <a:txBody>
                    <a:bodyPr/>
                    <a:lstStyle/>
                    <a:p>
                      <a:pPr algn="ctr"/>
                      <a:r>
                        <a:rPr lang="en-GB"/>
                        <a:t>Break (11:45 – 12:00)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r>
                        <a:rPr lang="en-GB"/>
                        <a:t>11:45 – 12:00</a:t>
                      </a:r>
                    </a:p>
                  </a:txBody>
                  <a:tcPr/>
                </a:tc>
                <a:extLst>
                  <a:ext uri="{0D108BD9-81ED-4DB2-BD59-A6C34878D82A}">
                    <a16:rowId xmlns:a16="http://schemas.microsoft.com/office/drawing/2014/main" val="1936364278"/>
                  </a:ext>
                </a:extLst>
              </a:tr>
              <a:tr h="370840">
                <a:tc>
                  <a:txBody>
                    <a:bodyPr/>
                    <a:lstStyle/>
                    <a:p>
                      <a:r>
                        <a:rPr lang="en-GB" b="1"/>
                        <a:t>Step 3: Activities</a:t>
                      </a:r>
                    </a:p>
                    <a:p>
                      <a:r>
                        <a:rPr lang="en-GB" b="0"/>
                        <a:t>What do you do? | How can you do it more effectively?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a:t>12:00 – 13:30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3692111"/>
                  </a:ext>
                </a:extLst>
              </a:tr>
              <a:tr h="370840">
                <a:tc gridSpan="2">
                  <a:txBody>
                    <a:bodyPr/>
                    <a:lstStyle/>
                    <a:p>
                      <a:pPr algn="ctr"/>
                      <a:r>
                        <a:rPr lang="en-GB">
                          <a:solidFill>
                            <a:schemeClr val="bg1"/>
                          </a:solidFill>
                        </a:rPr>
                        <a:t>Lunch (13:30 – 14:30)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r>
                        <a:rPr lang="en-GB"/>
                        <a:t>13:30 – 14:30</a:t>
                      </a:r>
                    </a:p>
                  </a:txBody>
                  <a:tcPr/>
                </a:tc>
                <a:extLst>
                  <a:ext uri="{0D108BD9-81ED-4DB2-BD59-A6C34878D82A}">
                    <a16:rowId xmlns:a16="http://schemas.microsoft.com/office/drawing/2014/main" val="3665056195"/>
                  </a:ext>
                </a:extLst>
              </a:tr>
              <a:tr h="370840">
                <a:tc>
                  <a:txBody>
                    <a:bodyPr/>
                    <a:lstStyle/>
                    <a:p>
                      <a:r>
                        <a:rPr lang="en-GB" b="1"/>
                        <a:t>Step 4: Pathways to Change</a:t>
                      </a:r>
                    </a:p>
                    <a:p>
                      <a:r>
                        <a:rPr lang="en-GB" b="0"/>
                        <a:t>Linking it together in a framework for 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a:t>14:30 – 16:00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50839985"/>
                  </a:ext>
                </a:extLst>
              </a:tr>
              <a:tr h="370840">
                <a:tc gridSpan="2">
                  <a:txBody>
                    <a:bodyPr/>
                    <a:lstStyle/>
                    <a:p>
                      <a:pPr algn="ctr"/>
                      <a:r>
                        <a:rPr lang="en-GB"/>
                        <a:t>Break (16:00 – 16:15)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r>
                        <a:rPr lang="en-GB"/>
                        <a:t>16:00 – 16:15</a:t>
                      </a:r>
                    </a:p>
                  </a:txBody>
                  <a:tcPr/>
                </a:tc>
                <a:extLst>
                  <a:ext uri="{0D108BD9-81ED-4DB2-BD59-A6C34878D82A}">
                    <a16:rowId xmlns:a16="http://schemas.microsoft.com/office/drawing/2014/main" val="3109979279"/>
                  </a:ext>
                </a:extLst>
              </a:tr>
              <a:tr h="370840">
                <a:tc>
                  <a:txBody>
                    <a:bodyPr/>
                    <a:lstStyle/>
                    <a:p>
                      <a:r>
                        <a:rPr lang="en-GB" b="1"/>
                        <a:t>Conclusions and Next Steps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GB" dirty="0"/>
                        <a:t>16:15 - 17:00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59146713"/>
                  </a:ext>
                </a:extLst>
              </a:tr>
            </a:tbl>
          </a:graphicData>
        </a:graphic>
      </p:graphicFrame>
      <p:pic>
        <p:nvPicPr>
          <p:cNvPr id="5" name="Graphic 4" descr="Stopwatch with solid fill">
            <a:extLst>
              <a:ext uri="{FF2B5EF4-FFF2-40B4-BE49-F238E27FC236}">
                <a16:creationId xmlns:a16="http://schemas.microsoft.com/office/drawing/2014/main" id="{94A1416D-A560-E1ED-61E3-6515DF6EF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917" y="1710864"/>
            <a:ext cx="755703" cy="755703"/>
          </a:xfrm>
          <a:prstGeom prst="rect">
            <a:avLst/>
          </a:prstGeom>
        </p:spPr>
      </p:pic>
      <p:pic>
        <p:nvPicPr>
          <p:cNvPr id="7" name="Graphic 6" descr="Stopwatch 25% with solid fill">
            <a:extLst>
              <a:ext uri="{FF2B5EF4-FFF2-40B4-BE49-F238E27FC236}">
                <a16:creationId xmlns:a16="http://schemas.microsoft.com/office/drawing/2014/main" id="{22E90788-32B0-65BB-3DA0-DDD9C4C41A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4918" y="3047254"/>
            <a:ext cx="755703" cy="755703"/>
          </a:xfrm>
          <a:prstGeom prst="rect">
            <a:avLst/>
          </a:prstGeom>
        </p:spPr>
      </p:pic>
      <p:pic>
        <p:nvPicPr>
          <p:cNvPr id="9" name="Graphic 8" descr="Stopwatch 50% with solid fill">
            <a:extLst>
              <a:ext uri="{FF2B5EF4-FFF2-40B4-BE49-F238E27FC236}">
                <a16:creationId xmlns:a16="http://schemas.microsoft.com/office/drawing/2014/main" id="{34CB2319-118F-0853-DE5F-E328E39A42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4919" y="4045365"/>
            <a:ext cx="755703" cy="755703"/>
          </a:xfrm>
          <a:prstGeom prst="rect">
            <a:avLst/>
          </a:prstGeom>
        </p:spPr>
      </p:pic>
      <p:pic>
        <p:nvPicPr>
          <p:cNvPr id="11" name="Graphic 10" descr="Stopwatch 75% with solid fill">
            <a:extLst>
              <a:ext uri="{FF2B5EF4-FFF2-40B4-BE49-F238E27FC236}">
                <a16:creationId xmlns:a16="http://schemas.microsoft.com/office/drawing/2014/main" id="{B6199C7E-D45E-433A-D489-0FB4177AD5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4920" y="5038065"/>
            <a:ext cx="755703" cy="755703"/>
          </a:xfrm>
          <a:prstGeom prst="rect">
            <a:avLst/>
          </a:prstGeom>
        </p:spPr>
      </p:pic>
      <p:pic>
        <p:nvPicPr>
          <p:cNvPr id="13" name="Graphic 12" descr="Stopwatch 75% with solid fill">
            <a:extLst>
              <a:ext uri="{FF2B5EF4-FFF2-40B4-BE49-F238E27FC236}">
                <a16:creationId xmlns:a16="http://schemas.microsoft.com/office/drawing/2014/main" id="{75821806-C04F-F9BA-9CA6-9351FA4B27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920" y="5892222"/>
            <a:ext cx="755703" cy="755703"/>
          </a:xfrm>
          <a:prstGeom prst="rect">
            <a:avLst/>
          </a:prstGeom>
        </p:spPr>
      </p:pic>
    </p:spTree>
    <p:extLst>
      <p:ext uri="{BB962C8B-B14F-4D97-AF65-F5344CB8AC3E}">
        <p14:creationId xmlns:p14="http://schemas.microsoft.com/office/powerpoint/2010/main" val="3089832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189B6325-C4ED-E64B-B89F-26C30D24E049}"/>
              </a:ext>
            </a:extLst>
          </p:cNvPr>
          <p:cNvSpPr txBox="1"/>
          <p:nvPr/>
        </p:nvSpPr>
        <p:spPr>
          <a:xfrm>
            <a:off x="809390" y="1424615"/>
            <a:ext cx="10829850" cy="1362168"/>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dirty="0">
                <a:effectLst/>
                <a:latin typeface="Calibri"/>
                <a:ea typeface="Calibri"/>
                <a:cs typeface="Arial"/>
              </a:rPr>
              <a:t>A lack of support and regulation allows poor quality and bad practices to slip into the non-state education sector, eroding public </a:t>
            </a:r>
            <a:r>
              <a:rPr lang="en-GB" sz="1600">
                <a:effectLst/>
                <a:latin typeface="Calibri"/>
                <a:ea typeface="Calibri"/>
                <a:cs typeface="Arial"/>
              </a:rPr>
              <a:t>and government </a:t>
            </a:r>
            <a:r>
              <a:rPr lang="en-GB" sz="1600">
                <a:latin typeface="Calibri"/>
                <a:ea typeface="Calibri"/>
                <a:cs typeface="Arial"/>
              </a:rPr>
              <a:t>trust, and a</a:t>
            </a:r>
            <a:r>
              <a:rPr lang="en-GB" sz="1600">
                <a:effectLst/>
                <a:latin typeface="Calibri"/>
                <a:ea typeface="Calibri"/>
                <a:cs typeface="Arial"/>
              </a:rPr>
              <a:t> lack of support and appropriate regulation reduces trust in the government by non-state actors.</a:t>
            </a:r>
            <a:r>
              <a:rPr lang="en-GB" sz="1600">
                <a:latin typeface="Calibri"/>
                <a:ea typeface="Calibri"/>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b="1" dirty="0">
                <a:effectLst/>
                <a:latin typeface="Calibri"/>
                <a:ea typeface="Calibri"/>
                <a:cs typeface="Arial"/>
              </a:rPr>
              <a:t>From our case studies</a:t>
            </a:r>
            <a:r>
              <a:rPr lang="en-GB" sz="1600" b="1" dirty="0">
                <a:latin typeface="Calibri"/>
                <a:ea typeface="Calibri"/>
                <a:cs typeface="Arial"/>
              </a:rPr>
              <a:t>,</a:t>
            </a:r>
            <a:r>
              <a:rPr lang="en-GB" sz="1600" b="1" dirty="0">
                <a:effectLst/>
                <a:latin typeface="Calibri"/>
                <a:ea typeface="Calibri"/>
                <a:cs typeface="Arial"/>
              </a:rPr>
              <a:t> we saw how bringing diverse coalitions together around evidence generation was a pathway to building trust.</a:t>
            </a:r>
            <a:r>
              <a:rPr lang="en-GB" sz="1600" b="1" dirty="0">
                <a:latin typeface="Calibri"/>
                <a:ea typeface="Calibri"/>
                <a:cs typeface="Arial"/>
              </a:rPr>
              <a:t> </a:t>
            </a:r>
            <a:endParaRPr lang="en-GB" sz="1600"/>
          </a:p>
        </p:txBody>
      </p:sp>
      <p:sp>
        <p:nvSpPr>
          <p:cNvPr id="2" name="Title 1">
            <a:extLst>
              <a:ext uri="{FF2B5EF4-FFF2-40B4-BE49-F238E27FC236}">
                <a16:creationId xmlns:a16="http://schemas.microsoft.com/office/drawing/2014/main" id="{9AF64F57-E8ED-86D0-73C2-0E4E59252488}"/>
              </a:ext>
            </a:extLst>
          </p:cNvPr>
          <p:cNvSpPr>
            <a:spLocks noGrp="1"/>
          </p:cNvSpPr>
          <p:nvPr>
            <p:ph type="title"/>
          </p:nvPr>
        </p:nvSpPr>
        <p:spPr>
          <a:xfrm>
            <a:off x="838200" y="365126"/>
            <a:ext cx="6204431" cy="1153562"/>
          </a:xfrm>
        </p:spPr>
        <p:txBody>
          <a:bodyPr/>
          <a:lstStyle/>
          <a:p>
            <a:r>
              <a:rPr lang="en-GB">
                <a:solidFill>
                  <a:srgbClr val="004AAD"/>
                </a:solidFill>
              </a:rPr>
              <a:t>Pathway 3 – Trust Building</a:t>
            </a:r>
          </a:p>
        </p:txBody>
      </p:sp>
      <p:sp>
        <p:nvSpPr>
          <p:cNvPr id="33" name="Rectangle 32">
            <a:extLst>
              <a:ext uri="{FF2B5EF4-FFF2-40B4-BE49-F238E27FC236}">
                <a16:creationId xmlns:a16="http://schemas.microsoft.com/office/drawing/2014/main" id="{D53DF3AE-730A-F62E-7016-6BF5214803E4}"/>
              </a:ext>
            </a:extLst>
          </p:cNvPr>
          <p:cNvSpPr/>
          <p:nvPr/>
        </p:nvSpPr>
        <p:spPr>
          <a:xfrm>
            <a:off x="809390" y="3092115"/>
            <a:ext cx="3215967" cy="31522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1CA9E210-E253-99D7-33DC-F8FC7434D470}"/>
              </a:ext>
            </a:extLst>
          </p:cNvPr>
          <p:cNvSpPr txBox="1"/>
          <p:nvPr/>
        </p:nvSpPr>
        <p:spPr>
          <a:xfrm>
            <a:off x="964170" y="3753792"/>
            <a:ext cx="2851746"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b="1" dirty="0"/>
              <a:t>Credible, up to date evidence </a:t>
            </a:r>
            <a:r>
              <a:rPr lang="en-GB" sz="1400" dirty="0"/>
              <a:t>is central to creating trust between parties. </a:t>
            </a:r>
            <a:endParaRPr lang="en-GB" sz="1400"/>
          </a:p>
          <a:p>
            <a:pPr marL="285750" indent="-285750">
              <a:buFont typeface="Arial" panose="020B0604020202020204" pitchFamily="34" charset="0"/>
              <a:buChar char="•"/>
            </a:pPr>
            <a:r>
              <a:rPr lang="en-GB" sz="1400" dirty="0"/>
              <a:t>Trust is effectively built through </a:t>
            </a:r>
            <a:r>
              <a:rPr lang="en-GB" sz="1400" b="1" dirty="0"/>
              <a:t>long-term</a:t>
            </a:r>
            <a:r>
              <a:rPr lang="en-GB" sz="1400" dirty="0"/>
              <a:t> collaborative work.</a:t>
            </a:r>
            <a:endParaRPr lang="en-GB" sz="1400" dirty="0">
              <a:ea typeface="Calibri"/>
              <a:cs typeface="Calibri"/>
            </a:endParaRPr>
          </a:p>
          <a:p>
            <a:pPr marL="285750" indent="-285750">
              <a:buFont typeface="Arial" panose="020B0604020202020204" pitchFamily="34" charset="0"/>
              <a:buChar char="•"/>
            </a:pPr>
            <a:r>
              <a:rPr lang="en-GB" sz="1400" dirty="0">
                <a:effectLst/>
                <a:latin typeface="Calibri"/>
                <a:ea typeface="Calibri"/>
                <a:cs typeface="Arial"/>
              </a:rPr>
              <a:t>To build trust</a:t>
            </a:r>
            <a:r>
              <a:rPr lang="en-GB" sz="1400" dirty="0">
                <a:latin typeface="Calibri"/>
                <a:ea typeface="Calibri"/>
                <a:cs typeface="Arial"/>
              </a:rPr>
              <a:t>,</a:t>
            </a:r>
            <a:r>
              <a:rPr lang="en-GB" sz="1400" dirty="0">
                <a:effectLst/>
                <a:latin typeface="Calibri"/>
                <a:ea typeface="Calibri"/>
                <a:cs typeface="Arial"/>
              </a:rPr>
              <a:t> </a:t>
            </a:r>
            <a:r>
              <a:rPr lang="en-GB" sz="1400" dirty="0">
                <a:latin typeface="Calibri"/>
                <a:ea typeface="Calibri"/>
                <a:cs typeface="Arial"/>
              </a:rPr>
              <a:t>it</a:t>
            </a:r>
            <a:r>
              <a:rPr lang="en-GB" sz="1400" dirty="0">
                <a:effectLst/>
                <a:latin typeface="Calibri"/>
                <a:ea typeface="Calibri"/>
                <a:cs typeface="Arial"/>
              </a:rPr>
              <a:t> is important to have regular </a:t>
            </a:r>
            <a:r>
              <a:rPr lang="en-GB" sz="1400" b="1" dirty="0">
                <a:effectLst/>
                <a:latin typeface="Calibri"/>
                <a:ea typeface="Calibri"/>
                <a:cs typeface="Arial"/>
              </a:rPr>
              <a:t>platforms for collaboration and communication </a:t>
            </a:r>
            <a:r>
              <a:rPr lang="en-GB" sz="1400" dirty="0">
                <a:effectLst/>
                <a:latin typeface="Calibri"/>
                <a:ea typeface="Calibri"/>
                <a:cs typeface="Arial"/>
              </a:rPr>
              <a:t>between state and non-state actors.</a:t>
            </a:r>
            <a:r>
              <a:rPr lang="en-GB" sz="1400" dirty="0">
                <a:latin typeface="Calibri"/>
                <a:ea typeface="Calibri"/>
                <a:cs typeface="Arial"/>
              </a:rPr>
              <a:t> </a:t>
            </a:r>
            <a:endParaRPr lang="en-GB" sz="1400"/>
          </a:p>
        </p:txBody>
      </p:sp>
      <p:sp>
        <p:nvSpPr>
          <p:cNvPr id="35" name="TextBox 34">
            <a:extLst>
              <a:ext uri="{FF2B5EF4-FFF2-40B4-BE49-F238E27FC236}">
                <a16:creationId xmlns:a16="http://schemas.microsoft.com/office/drawing/2014/main" id="{76B9D26F-6DB3-8917-9AB4-A0302DF6C83D}"/>
              </a:ext>
            </a:extLst>
          </p:cNvPr>
          <p:cNvSpPr txBox="1"/>
          <p:nvPr/>
        </p:nvSpPr>
        <p:spPr>
          <a:xfrm>
            <a:off x="964170" y="3326125"/>
            <a:ext cx="2208531" cy="338554"/>
          </a:xfrm>
          <a:prstGeom prst="rect">
            <a:avLst/>
          </a:prstGeom>
          <a:noFill/>
        </p:spPr>
        <p:txBody>
          <a:bodyPr wrap="square" lIns="91440" tIns="45720" rIns="91440" bIns="45720" rtlCol="0" anchor="t">
            <a:spAutoFit/>
          </a:bodyPr>
          <a:lstStyle/>
          <a:p>
            <a:r>
              <a:rPr lang="en-GB" sz="1600" b="1">
                <a:solidFill>
                  <a:srgbClr val="004AAD"/>
                </a:solidFill>
              </a:rPr>
              <a:t>What we have learned:</a:t>
            </a:r>
            <a:endParaRPr lang="en-GB" sz="1600" b="1">
              <a:solidFill>
                <a:srgbClr val="004AAD"/>
              </a:solidFill>
              <a:cs typeface="Calibri"/>
            </a:endParaRPr>
          </a:p>
        </p:txBody>
      </p:sp>
      <p:grpSp>
        <p:nvGrpSpPr>
          <p:cNvPr id="3" name="Group 2">
            <a:extLst>
              <a:ext uri="{FF2B5EF4-FFF2-40B4-BE49-F238E27FC236}">
                <a16:creationId xmlns:a16="http://schemas.microsoft.com/office/drawing/2014/main" id="{B60CF56A-ACE9-4FC5-F5AC-C81F94EBD39C}"/>
              </a:ext>
            </a:extLst>
          </p:cNvPr>
          <p:cNvGrpSpPr/>
          <p:nvPr/>
        </p:nvGrpSpPr>
        <p:grpSpPr>
          <a:xfrm>
            <a:off x="4180136" y="3367690"/>
            <a:ext cx="7459104" cy="2876697"/>
            <a:chOff x="1272665" y="2142929"/>
            <a:chExt cx="9317285" cy="2876697"/>
          </a:xfrm>
        </p:grpSpPr>
        <p:sp>
          <p:nvSpPr>
            <p:cNvPr id="4" name="Rounded Rectangle 3">
              <a:extLst>
                <a:ext uri="{FF2B5EF4-FFF2-40B4-BE49-F238E27FC236}">
                  <a16:creationId xmlns:a16="http://schemas.microsoft.com/office/drawing/2014/main" id="{AA092124-A9D8-D552-201C-A7728EB3F27D}"/>
                </a:ext>
              </a:extLst>
            </p:cNvPr>
            <p:cNvSpPr/>
            <p:nvPr/>
          </p:nvSpPr>
          <p:spPr>
            <a:xfrm>
              <a:off x="6744868" y="3976985"/>
              <a:ext cx="1698172" cy="7086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Funding, platforms &amp; delivery partners </a:t>
              </a:r>
              <a:r>
                <a:rPr lang="en-GB" sz="1050">
                  <a:solidFill>
                    <a:schemeClr val="tx1"/>
                  </a:solidFill>
                </a:rPr>
                <a:t>to implement solutions</a:t>
              </a:r>
              <a:endParaRPr lang="en-GB" sz="1050" b="1">
                <a:solidFill>
                  <a:schemeClr val="tx1"/>
                </a:solidFill>
              </a:endParaRPr>
            </a:p>
          </p:txBody>
        </p:sp>
        <p:sp>
          <p:nvSpPr>
            <p:cNvPr id="5" name="Rectangle 4">
              <a:extLst>
                <a:ext uri="{FF2B5EF4-FFF2-40B4-BE49-F238E27FC236}">
                  <a16:creationId xmlns:a16="http://schemas.microsoft.com/office/drawing/2014/main" id="{E732AFB6-F0A4-AE12-92C9-687597D3EA1E}"/>
                </a:ext>
              </a:extLst>
            </p:cNvPr>
            <p:cNvSpPr/>
            <p:nvPr/>
          </p:nvSpPr>
          <p:spPr>
            <a:xfrm>
              <a:off x="1272665" y="2289423"/>
              <a:ext cx="1803994" cy="27302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Rounded Rectangle 5">
              <a:extLst>
                <a:ext uri="{FF2B5EF4-FFF2-40B4-BE49-F238E27FC236}">
                  <a16:creationId xmlns:a16="http://schemas.microsoft.com/office/drawing/2014/main" id="{D2BA46DC-CBAE-C83D-F639-D04001157C33}"/>
                </a:ext>
              </a:extLst>
            </p:cNvPr>
            <p:cNvSpPr/>
            <p:nvPr/>
          </p:nvSpPr>
          <p:spPr>
            <a:xfrm>
              <a:off x="8829936" y="2924324"/>
              <a:ext cx="1709926" cy="1843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rPr>
                <a:t>System Level Goal</a:t>
              </a:r>
              <a:r>
                <a:rPr lang="en-GB" sz="1050" dirty="0">
                  <a:solidFill>
                    <a:schemeClr val="tx1"/>
                  </a:solidFill>
                </a:rPr>
                <a:t>: public &amp; private seen as one system, supported by government oversight &amp; partnerships; and delivering goals of equity &amp; learning</a:t>
              </a:r>
            </a:p>
          </p:txBody>
        </p:sp>
        <p:sp>
          <p:nvSpPr>
            <p:cNvPr id="7" name="Rounded Rectangle 6">
              <a:extLst>
                <a:ext uri="{FF2B5EF4-FFF2-40B4-BE49-F238E27FC236}">
                  <a16:creationId xmlns:a16="http://schemas.microsoft.com/office/drawing/2014/main" id="{B09239EB-27D8-636B-67B5-825C5DC3BB03}"/>
                </a:ext>
              </a:extLst>
            </p:cNvPr>
            <p:cNvSpPr/>
            <p:nvPr/>
          </p:nvSpPr>
          <p:spPr>
            <a:xfrm>
              <a:off x="1335640" y="2989484"/>
              <a:ext cx="1698172" cy="6923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8" name="TextBox 7">
              <a:extLst>
                <a:ext uri="{FF2B5EF4-FFF2-40B4-BE49-F238E27FC236}">
                  <a16:creationId xmlns:a16="http://schemas.microsoft.com/office/drawing/2014/main" id="{CC2BB066-8DFE-EABD-9896-915C66366178}"/>
                </a:ext>
              </a:extLst>
            </p:cNvPr>
            <p:cNvSpPr txBox="1"/>
            <p:nvPr/>
          </p:nvSpPr>
          <p:spPr>
            <a:xfrm>
              <a:off x="1379212" y="2394591"/>
              <a:ext cx="1611028" cy="261610"/>
            </a:xfrm>
            <a:prstGeom prst="rect">
              <a:avLst/>
            </a:prstGeom>
            <a:noFill/>
          </p:spPr>
          <p:txBody>
            <a:bodyPr wrap="square" rtlCol="0">
              <a:spAutoFit/>
            </a:bodyPr>
            <a:lstStyle/>
            <a:p>
              <a:pPr algn="ctr"/>
              <a:r>
                <a:rPr lang="en-GB" sz="1100" b="1"/>
                <a:t>Problem Statements</a:t>
              </a:r>
            </a:p>
          </p:txBody>
        </p:sp>
        <p:sp>
          <p:nvSpPr>
            <p:cNvPr id="9" name="Rounded Rectangle 8">
              <a:extLst>
                <a:ext uri="{FF2B5EF4-FFF2-40B4-BE49-F238E27FC236}">
                  <a16:creationId xmlns:a16="http://schemas.microsoft.com/office/drawing/2014/main" id="{1D8142AD-5E22-11D7-3128-236F9E28B188}"/>
                </a:ext>
              </a:extLst>
            </p:cNvPr>
            <p:cNvSpPr/>
            <p:nvPr/>
          </p:nvSpPr>
          <p:spPr>
            <a:xfrm>
              <a:off x="3505126" y="3134228"/>
              <a:ext cx="1255421" cy="6646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50" b="1" dirty="0">
                  <a:solidFill>
                    <a:schemeClr val="tx1"/>
                  </a:solidFill>
                </a:rPr>
                <a:t>Data &amp; Evidence</a:t>
              </a:r>
              <a:r>
                <a:rPr lang="en-GB" sz="1050" dirty="0">
                  <a:solidFill>
                    <a:schemeClr val="tx1"/>
                  </a:solidFill>
                </a:rPr>
                <a:t> G</a:t>
              </a:r>
              <a:r>
                <a:rPr lang="en-GB" sz="1050" b="1" dirty="0">
                  <a:solidFill>
                    <a:schemeClr val="tx1"/>
                  </a:solidFill>
                </a:rPr>
                <a:t>eneration</a:t>
              </a:r>
            </a:p>
          </p:txBody>
        </p:sp>
        <p:sp>
          <p:nvSpPr>
            <p:cNvPr id="10" name="Rounded Rectangle 1">
              <a:extLst>
                <a:ext uri="{FF2B5EF4-FFF2-40B4-BE49-F238E27FC236}">
                  <a16:creationId xmlns:a16="http://schemas.microsoft.com/office/drawing/2014/main" id="{980D95FC-9F66-3616-7613-D95D059EB134}"/>
                </a:ext>
              </a:extLst>
            </p:cNvPr>
            <p:cNvSpPr/>
            <p:nvPr/>
          </p:nvSpPr>
          <p:spPr>
            <a:xfrm>
              <a:off x="5121909" y="3632028"/>
              <a:ext cx="1275861" cy="6596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11" name="Rounded Rectangle 5">
              <a:extLst>
                <a:ext uri="{FF2B5EF4-FFF2-40B4-BE49-F238E27FC236}">
                  <a16:creationId xmlns:a16="http://schemas.microsoft.com/office/drawing/2014/main" id="{FACFFE57-F539-7217-1BB6-97198FFB43B1}"/>
                </a:ext>
              </a:extLst>
            </p:cNvPr>
            <p:cNvSpPr/>
            <p:nvPr/>
          </p:nvSpPr>
          <p:spPr>
            <a:xfrm>
              <a:off x="6744868" y="3074047"/>
              <a:ext cx="1698172" cy="7099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shared understanding, trust and common goals </a:t>
              </a:r>
            </a:p>
          </p:txBody>
        </p:sp>
        <p:sp>
          <p:nvSpPr>
            <p:cNvPr id="12" name="Right Bracket 11">
              <a:extLst>
                <a:ext uri="{FF2B5EF4-FFF2-40B4-BE49-F238E27FC236}">
                  <a16:creationId xmlns:a16="http://schemas.microsoft.com/office/drawing/2014/main" id="{78F07AEE-AC13-5801-6FE1-ED9B49CF03E9}"/>
                </a:ext>
              </a:extLst>
            </p:cNvPr>
            <p:cNvSpPr/>
            <p:nvPr/>
          </p:nvSpPr>
          <p:spPr>
            <a:xfrm rot="16200000">
              <a:off x="4768654" y="967625"/>
              <a:ext cx="357482" cy="3019669"/>
            </a:xfrm>
            <a:prstGeom prst="rightBracket">
              <a:avLst>
                <a:gd name="adj" fmla="val 78477"/>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3" name="TextBox 12">
              <a:extLst>
                <a:ext uri="{FF2B5EF4-FFF2-40B4-BE49-F238E27FC236}">
                  <a16:creationId xmlns:a16="http://schemas.microsoft.com/office/drawing/2014/main" id="{18551F8C-8ACD-3D98-1E0E-3897EC772015}"/>
                </a:ext>
              </a:extLst>
            </p:cNvPr>
            <p:cNvSpPr txBox="1"/>
            <p:nvPr/>
          </p:nvSpPr>
          <p:spPr>
            <a:xfrm>
              <a:off x="4461276" y="2156785"/>
              <a:ext cx="952430" cy="261610"/>
            </a:xfrm>
            <a:prstGeom prst="rect">
              <a:avLst/>
            </a:prstGeom>
            <a:solidFill>
              <a:schemeClr val="bg1"/>
            </a:solidFill>
          </p:spPr>
          <p:txBody>
            <a:bodyPr wrap="square" rtlCol="0">
              <a:spAutoFit/>
            </a:bodyPr>
            <a:lstStyle/>
            <a:p>
              <a:pPr algn="ctr"/>
              <a:r>
                <a:rPr lang="en-GB" sz="1100" b="1"/>
                <a:t>Activities</a:t>
              </a:r>
            </a:p>
          </p:txBody>
        </p:sp>
        <p:sp>
          <p:nvSpPr>
            <p:cNvPr id="14" name="Right Bracket 13">
              <a:extLst>
                <a:ext uri="{FF2B5EF4-FFF2-40B4-BE49-F238E27FC236}">
                  <a16:creationId xmlns:a16="http://schemas.microsoft.com/office/drawing/2014/main" id="{96D2C097-BC53-C83D-94C1-1E05BBF01950}"/>
                </a:ext>
              </a:extLst>
            </p:cNvPr>
            <p:cNvSpPr/>
            <p:nvPr/>
          </p:nvSpPr>
          <p:spPr>
            <a:xfrm rot="16200000">
              <a:off x="7339331" y="1514597"/>
              <a:ext cx="366777" cy="1916430"/>
            </a:xfrm>
            <a:prstGeom prst="rightBracket">
              <a:avLst>
                <a:gd name="adj" fmla="val 5093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5" name="TextBox 14">
              <a:extLst>
                <a:ext uri="{FF2B5EF4-FFF2-40B4-BE49-F238E27FC236}">
                  <a16:creationId xmlns:a16="http://schemas.microsoft.com/office/drawing/2014/main" id="{F8E2F5C4-4307-E1A3-83F4-84D208742E20}"/>
                </a:ext>
              </a:extLst>
            </p:cNvPr>
            <p:cNvSpPr txBox="1"/>
            <p:nvPr/>
          </p:nvSpPr>
          <p:spPr>
            <a:xfrm>
              <a:off x="7021969" y="2142929"/>
              <a:ext cx="1001500" cy="261610"/>
            </a:xfrm>
            <a:prstGeom prst="rect">
              <a:avLst/>
            </a:prstGeom>
            <a:solidFill>
              <a:schemeClr val="bg1"/>
            </a:solidFill>
          </p:spPr>
          <p:txBody>
            <a:bodyPr wrap="square" rtlCol="0">
              <a:spAutoFit/>
            </a:bodyPr>
            <a:lstStyle/>
            <a:p>
              <a:pPr algn="ctr"/>
              <a:r>
                <a:rPr lang="en-GB" sz="1100" b="1"/>
                <a:t>Outcomes</a:t>
              </a:r>
            </a:p>
          </p:txBody>
        </p:sp>
        <p:sp>
          <p:nvSpPr>
            <p:cNvPr id="16" name="Right Bracket 15">
              <a:extLst>
                <a:ext uri="{FF2B5EF4-FFF2-40B4-BE49-F238E27FC236}">
                  <a16:creationId xmlns:a16="http://schemas.microsoft.com/office/drawing/2014/main" id="{8702829A-4958-5A96-BBA9-1A3DEA93E039}"/>
                </a:ext>
              </a:extLst>
            </p:cNvPr>
            <p:cNvSpPr/>
            <p:nvPr/>
          </p:nvSpPr>
          <p:spPr>
            <a:xfrm rot="16200000">
              <a:off x="9448347" y="1514597"/>
              <a:ext cx="366776" cy="1916430"/>
            </a:xfrm>
            <a:prstGeom prst="rightBracket">
              <a:avLst>
                <a:gd name="adj" fmla="val 44043"/>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17" name="TextBox 16">
              <a:extLst>
                <a:ext uri="{FF2B5EF4-FFF2-40B4-BE49-F238E27FC236}">
                  <a16:creationId xmlns:a16="http://schemas.microsoft.com/office/drawing/2014/main" id="{FA91BF78-F4EE-AA05-CD25-13F6D8182AB6}"/>
                </a:ext>
              </a:extLst>
            </p:cNvPr>
            <p:cNvSpPr txBox="1"/>
            <p:nvPr/>
          </p:nvSpPr>
          <p:spPr>
            <a:xfrm>
              <a:off x="9130983" y="2156784"/>
              <a:ext cx="1001500" cy="261610"/>
            </a:xfrm>
            <a:prstGeom prst="rect">
              <a:avLst/>
            </a:prstGeom>
            <a:solidFill>
              <a:schemeClr val="bg1"/>
            </a:solidFill>
          </p:spPr>
          <p:txBody>
            <a:bodyPr wrap="square" rtlCol="0">
              <a:spAutoFit/>
            </a:bodyPr>
            <a:lstStyle/>
            <a:p>
              <a:pPr algn="ctr"/>
              <a:r>
                <a:rPr lang="en-GB" sz="1100" b="1"/>
                <a:t>Impact</a:t>
              </a:r>
            </a:p>
          </p:txBody>
        </p:sp>
        <p:sp>
          <p:nvSpPr>
            <p:cNvPr id="36" name="Rounded Rectangle 35">
              <a:extLst>
                <a:ext uri="{FF2B5EF4-FFF2-40B4-BE49-F238E27FC236}">
                  <a16:creationId xmlns:a16="http://schemas.microsoft.com/office/drawing/2014/main" id="{7826760D-4724-0DF0-DFAB-5E507F482450}"/>
                </a:ext>
              </a:extLst>
            </p:cNvPr>
            <p:cNvSpPr/>
            <p:nvPr/>
          </p:nvSpPr>
          <p:spPr>
            <a:xfrm>
              <a:off x="3505126" y="4014746"/>
              <a:ext cx="1255421" cy="6652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38" name="Rounded Rectangle 37">
              <a:extLst>
                <a:ext uri="{FF2B5EF4-FFF2-40B4-BE49-F238E27FC236}">
                  <a16:creationId xmlns:a16="http://schemas.microsoft.com/office/drawing/2014/main" id="{62D8D41D-242A-CF69-EE96-9E11D5488928}"/>
                </a:ext>
              </a:extLst>
            </p:cNvPr>
            <p:cNvSpPr/>
            <p:nvPr/>
          </p:nvSpPr>
          <p:spPr>
            <a:xfrm>
              <a:off x="1320972" y="3749963"/>
              <a:ext cx="1698172" cy="10141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catalytic funding &amp; </a:t>
              </a:r>
              <a:r>
                <a:rPr lang="en-GB" sz="1050" b="1">
                  <a:solidFill>
                    <a:schemeClr val="tx1"/>
                  </a:solidFill>
                </a:rPr>
                <a:t>platforms</a:t>
              </a:r>
              <a:r>
                <a:rPr lang="en-GB" sz="1050">
                  <a:solidFill>
                    <a:schemeClr val="tx1"/>
                  </a:solidFill>
                </a:rPr>
                <a:t> to support innovations in public-private collaboration</a:t>
              </a:r>
              <a:endParaRPr lang="en-GB" sz="1050" b="1">
                <a:solidFill>
                  <a:schemeClr val="tx1"/>
                </a:solidFill>
              </a:endParaRPr>
            </a:p>
          </p:txBody>
        </p:sp>
      </p:grpSp>
    </p:spTree>
    <p:extLst>
      <p:ext uri="{BB962C8B-B14F-4D97-AF65-F5344CB8AC3E}">
        <p14:creationId xmlns:p14="http://schemas.microsoft.com/office/powerpoint/2010/main" val="1828410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9937-9E07-1F49-13C1-EBE8869B08A1}"/>
              </a:ext>
            </a:extLst>
          </p:cNvPr>
          <p:cNvSpPr>
            <a:spLocks noGrp="1"/>
          </p:cNvSpPr>
          <p:nvPr>
            <p:ph type="title"/>
          </p:nvPr>
        </p:nvSpPr>
        <p:spPr>
          <a:xfrm>
            <a:off x="838200" y="365125"/>
            <a:ext cx="6204431" cy="1319933"/>
          </a:xfrm>
        </p:spPr>
        <p:txBody>
          <a:bodyPr/>
          <a:lstStyle/>
          <a:p>
            <a:r>
              <a:rPr lang="en-GB">
                <a:solidFill>
                  <a:srgbClr val="004AAD"/>
                </a:solidFill>
              </a:rPr>
              <a:t>Activity 4 – Pathways to Change</a:t>
            </a:r>
          </a:p>
        </p:txBody>
      </p:sp>
      <p:sp>
        <p:nvSpPr>
          <p:cNvPr id="3" name="TextBox 2">
            <a:extLst>
              <a:ext uri="{FF2B5EF4-FFF2-40B4-BE49-F238E27FC236}">
                <a16:creationId xmlns:a16="http://schemas.microsoft.com/office/drawing/2014/main" id="{120F675E-5F02-9856-B13B-3DD2C9807008}"/>
              </a:ext>
            </a:extLst>
          </p:cNvPr>
          <p:cNvSpPr txBox="1"/>
          <p:nvPr/>
        </p:nvSpPr>
        <p:spPr>
          <a:xfrm>
            <a:off x="4457703" y="1711578"/>
            <a:ext cx="6896098" cy="4578385"/>
          </a:xfrm>
          <a:prstGeom prst="rect">
            <a:avLst/>
          </a:prstGeom>
          <a:solidFill>
            <a:schemeClr val="bg2"/>
          </a:solidFill>
        </p:spPr>
        <p:txBody>
          <a:bodyPr wrap="square" lIns="91440" tIns="45720" rIns="91440" bIns="45720" rtlCol="0" anchor="ctr">
            <a:noAutofit/>
          </a:bodyPr>
          <a:lstStyle/>
          <a:p>
            <a:r>
              <a:rPr lang="en-GB" sz="2000" b="1" dirty="0"/>
              <a:t>On your worksheet for this session there are blocks which you can fill in, to build your pathway to change. </a:t>
            </a:r>
            <a:r>
              <a:rPr lang="en-GB" sz="2000" dirty="0"/>
              <a:t>Focus on what activities you currently engage in. Start with the problem statement you identified in activity 1, and then think how the activities you have can be used to achieve better engagement through issue framing, solution modelling or trust building. </a:t>
            </a:r>
            <a:endParaRPr lang="en-GB" sz="2000"/>
          </a:p>
          <a:p>
            <a:endParaRPr lang="en-GB" sz="2000"/>
          </a:p>
          <a:p>
            <a:r>
              <a:rPr lang="en-GB" sz="2000" b="1" dirty="0"/>
              <a:t>Once you have done that, work in pairs to:</a:t>
            </a:r>
            <a:endParaRPr lang="en-GB" sz="2000" b="1" dirty="0">
              <a:ea typeface="Calibri"/>
              <a:cs typeface="Calibri"/>
            </a:endParaRPr>
          </a:p>
          <a:p>
            <a:pPr marL="457200" indent="-457200">
              <a:buAutoNum type="arabicPeriod"/>
            </a:pPr>
            <a:r>
              <a:rPr lang="en-GB" sz="2000" dirty="0"/>
              <a:t>Present your theory of change for engagement</a:t>
            </a:r>
            <a:endParaRPr lang="en-GB" sz="2000" dirty="0">
              <a:ea typeface="Calibri"/>
              <a:cs typeface="Calibri"/>
            </a:endParaRPr>
          </a:p>
          <a:p>
            <a:pPr marL="457200" indent="-457200">
              <a:buAutoNum type="arabicPeriod"/>
            </a:pPr>
            <a:r>
              <a:rPr lang="en-GB" sz="2000" dirty="0"/>
              <a:t>Discuss what opportunities or challenges you will face (think back to worksheet one)</a:t>
            </a:r>
            <a:endParaRPr lang="en-GB" sz="2000" dirty="0">
              <a:ea typeface="Calibri"/>
              <a:cs typeface="Calibri"/>
            </a:endParaRPr>
          </a:p>
          <a:p>
            <a:pPr marL="457200" indent="-457200">
              <a:buAutoNum type="arabicPeriod"/>
            </a:pPr>
            <a:r>
              <a:rPr lang="en-GB" sz="2000" dirty="0"/>
              <a:t>Discuss what inputs are needed, and what first steps you will take</a:t>
            </a:r>
            <a:endParaRPr lang="en-GB" sz="2000" dirty="0">
              <a:ea typeface="Calibri"/>
              <a:cs typeface="Calibri"/>
            </a:endParaRPr>
          </a:p>
        </p:txBody>
      </p:sp>
      <p:pic>
        <p:nvPicPr>
          <p:cNvPr id="4" name="Graphic 3" descr="Origami outline">
            <a:extLst>
              <a:ext uri="{FF2B5EF4-FFF2-40B4-BE49-F238E27FC236}">
                <a16:creationId xmlns:a16="http://schemas.microsoft.com/office/drawing/2014/main" id="{DFC95AA4-A5CC-13FA-4424-C90EAB2DCB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534" y="1696102"/>
            <a:ext cx="3487881" cy="3487881"/>
          </a:xfrm>
          <a:prstGeom prst="rect">
            <a:avLst/>
          </a:prstGeom>
        </p:spPr>
      </p:pic>
    </p:spTree>
    <p:extLst>
      <p:ext uri="{BB962C8B-B14F-4D97-AF65-F5344CB8AC3E}">
        <p14:creationId xmlns:p14="http://schemas.microsoft.com/office/powerpoint/2010/main" val="249328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C17F7-EAC3-6721-3635-CD1D3B21FA1E}"/>
              </a:ext>
            </a:extLst>
          </p:cNvPr>
          <p:cNvSpPr txBox="1"/>
          <p:nvPr/>
        </p:nvSpPr>
        <p:spPr>
          <a:xfrm>
            <a:off x="4812962" y="1754021"/>
            <a:ext cx="5470906" cy="2308324"/>
          </a:xfrm>
          <a:prstGeom prst="rect">
            <a:avLst/>
          </a:prstGeom>
          <a:noFill/>
        </p:spPr>
        <p:txBody>
          <a:bodyPr wrap="square" rtlCol="0">
            <a:spAutoFit/>
          </a:bodyPr>
          <a:lstStyle/>
          <a:p>
            <a:r>
              <a:rPr lang="en-GB" sz="7200" b="1">
                <a:solidFill>
                  <a:schemeClr val="bg1"/>
                </a:solidFill>
              </a:rPr>
              <a:t>Where to next</a:t>
            </a:r>
          </a:p>
        </p:txBody>
      </p:sp>
      <p:sp>
        <p:nvSpPr>
          <p:cNvPr id="4" name="TextBox 3">
            <a:extLst>
              <a:ext uri="{FF2B5EF4-FFF2-40B4-BE49-F238E27FC236}">
                <a16:creationId xmlns:a16="http://schemas.microsoft.com/office/drawing/2014/main" id="{2DF10890-085F-E37B-D735-FBB4675E74D5}"/>
              </a:ext>
            </a:extLst>
          </p:cNvPr>
          <p:cNvSpPr txBox="1"/>
          <p:nvPr/>
        </p:nvSpPr>
        <p:spPr>
          <a:xfrm>
            <a:off x="4812961" y="4070536"/>
            <a:ext cx="6485515" cy="461665"/>
          </a:xfrm>
          <a:prstGeom prst="rect">
            <a:avLst/>
          </a:prstGeom>
          <a:noFill/>
        </p:spPr>
        <p:txBody>
          <a:bodyPr wrap="square" rtlCol="0">
            <a:spAutoFit/>
          </a:bodyPr>
          <a:lstStyle/>
          <a:p>
            <a:r>
              <a:rPr lang="en-GB" sz="2400">
                <a:solidFill>
                  <a:schemeClr val="bg1"/>
                </a:solidFill>
              </a:rPr>
              <a:t>Conclusions and recommendations for action</a:t>
            </a:r>
          </a:p>
        </p:txBody>
      </p:sp>
      <p:pic>
        <p:nvPicPr>
          <p:cNvPr id="6" name="Graphic 5" descr="Shoe footprints with solid fill">
            <a:extLst>
              <a:ext uri="{FF2B5EF4-FFF2-40B4-BE49-F238E27FC236}">
                <a16:creationId xmlns:a16="http://schemas.microsoft.com/office/drawing/2014/main" id="{2B16D2CA-A769-397F-FBD6-498F21CA61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180" y="1336109"/>
            <a:ext cx="4185781" cy="4185781"/>
          </a:xfrm>
          <a:prstGeom prst="rect">
            <a:avLst/>
          </a:prstGeom>
        </p:spPr>
      </p:pic>
    </p:spTree>
    <p:extLst>
      <p:ext uri="{BB962C8B-B14F-4D97-AF65-F5344CB8AC3E}">
        <p14:creationId xmlns:p14="http://schemas.microsoft.com/office/powerpoint/2010/main" val="1660313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F031-4AF7-F0BB-9BDC-C423FA44E646}"/>
              </a:ext>
            </a:extLst>
          </p:cNvPr>
          <p:cNvSpPr>
            <a:spLocks noGrp="1"/>
          </p:cNvSpPr>
          <p:nvPr>
            <p:ph type="title"/>
          </p:nvPr>
        </p:nvSpPr>
        <p:spPr/>
        <p:txBody>
          <a:bodyPr/>
          <a:lstStyle/>
          <a:p>
            <a:r>
              <a:rPr lang="en-GB">
                <a:solidFill>
                  <a:srgbClr val="004AAD"/>
                </a:solidFill>
              </a:rPr>
              <a:t>Three Needs for the Future</a:t>
            </a:r>
          </a:p>
        </p:txBody>
      </p:sp>
      <p:sp>
        <p:nvSpPr>
          <p:cNvPr id="4" name="TextBox 3">
            <a:extLst>
              <a:ext uri="{FF2B5EF4-FFF2-40B4-BE49-F238E27FC236}">
                <a16:creationId xmlns:a16="http://schemas.microsoft.com/office/drawing/2014/main" id="{77195620-6254-E723-181E-7B4AD6B4C2BC}"/>
              </a:ext>
            </a:extLst>
          </p:cNvPr>
          <p:cNvSpPr txBox="1"/>
          <p:nvPr/>
        </p:nvSpPr>
        <p:spPr>
          <a:xfrm>
            <a:off x="838200" y="1564089"/>
            <a:ext cx="10494818" cy="4610236"/>
          </a:xfrm>
          <a:prstGeom prst="rect">
            <a:avLst/>
          </a:prstGeom>
          <a:noFill/>
        </p:spPr>
        <p:txBody>
          <a:bodyPr wrap="square" lIns="91440" tIns="45720" rIns="91440" bIns="45720" anchor="t">
            <a:spAutoFit/>
          </a:bodyPr>
          <a:lstStyle/>
          <a:p>
            <a:pPr marL="342900" indent="-342900">
              <a:lnSpc>
                <a:spcPct val="115000"/>
              </a:lnSpc>
              <a:spcBef>
                <a:spcPts val="600"/>
              </a:spcBef>
              <a:buFont typeface="+mj-lt"/>
              <a:buAutoNum type="arabicPeriod"/>
            </a:pPr>
            <a:r>
              <a:rPr lang="en-GB" sz="1800" b="1" dirty="0">
                <a:effectLst/>
                <a:latin typeface="Calibri"/>
                <a:ea typeface="Calibri"/>
                <a:cs typeface="Arial"/>
              </a:rPr>
              <a:t>Global recognition of the need for greater engagement and collaboration, and discussion on how to achieve it.</a:t>
            </a:r>
            <a:r>
              <a:rPr lang="en-GB" dirty="0">
                <a:latin typeface="Calibri"/>
                <a:ea typeface="Calibri"/>
                <a:cs typeface="Arial"/>
              </a:rPr>
              <a:t> The</a:t>
            </a:r>
            <a:r>
              <a:rPr lang="en-GB" sz="1800" dirty="0">
                <a:effectLst/>
                <a:latin typeface="Calibri"/>
                <a:ea typeface="Calibri"/>
                <a:cs typeface="Arial"/>
              </a:rPr>
              <a:t> guide has outlined case studies of where positive engagement has been fostered, and provides a framework for how better engagement can support a pathway towards access to quality education for all.</a:t>
            </a:r>
          </a:p>
          <a:p>
            <a:pPr marL="342900" lvl="0" indent="-342900">
              <a:lnSpc>
                <a:spcPct val="115000"/>
              </a:lnSpc>
              <a:spcBef>
                <a:spcPts val="600"/>
              </a:spcBef>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a:ea typeface="Calibri"/>
                <a:cs typeface="Arial"/>
              </a:rPr>
              <a:t>Organisations </a:t>
            </a:r>
            <a:r>
              <a:rPr lang="en-GB" b="1" dirty="0">
                <a:latin typeface="Calibri"/>
                <a:ea typeface="Calibri"/>
                <a:cs typeface="Arial"/>
              </a:rPr>
              <a:t>well-positioned</a:t>
            </a:r>
            <a:r>
              <a:rPr lang="en-GB" sz="1800" b="1" dirty="0">
                <a:effectLst/>
                <a:latin typeface="Calibri"/>
                <a:ea typeface="Calibri"/>
                <a:cs typeface="Arial"/>
              </a:rPr>
              <a:t> to create or take advantage of opportunities for greater engagement and collaboration. </a:t>
            </a:r>
            <a:r>
              <a:rPr lang="en-GB" dirty="0">
                <a:latin typeface="Calibri"/>
                <a:ea typeface="Calibri"/>
                <a:cs typeface="Arial"/>
              </a:rPr>
              <a:t>This</a:t>
            </a:r>
            <a:r>
              <a:rPr lang="en-GB" sz="1800" dirty="0">
                <a:effectLst/>
                <a:latin typeface="Calibri"/>
                <a:ea typeface="Calibri"/>
                <a:cs typeface="Arial"/>
              </a:rPr>
              <a:t> guide can be used by </a:t>
            </a:r>
            <a:r>
              <a:rPr lang="en-GB" dirty="0">
                <a:latin typeface="Calibri"/>
                <a:ea typeface="Calibri"/>
                <a:cs typeface="Arial"/>
              </a:rPr>
              <a:t>change-making</a:t>
            </a:r>
            <a:r>
              <a:rPr lang="en-GB" sz="1800" dirty="0">
                <a:effectLst/>
                <a:latin typeface="Calibri"/>
                <a:ea typeface="Calibri"/>
                <a:cs typeface="Arial"/>
              </a:rPr>
              <a:t> organisations to help them in a) reflecting on their characteristics and assets to support them with organisational growth and positioning, and b) in shaping their strategies and planning their activities to foster engagement with governments.</a:t>
            </a:r>
          </a:p>
          <a:p>
            <a:pPr marL="342900" lvl="0" indent="-342900">
              <a:lnSpc>
                <a:spcPct val="115000"/>
              </a:lnSpc>
              <a:buFont typeface="+mj-lt"/>
              <a:buAutoNum type="arabicPeriod"/>
            </a:pP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600"/>
              </a:spcAft>
              <a:buFont typeface="+mj-lt"/>
              <a:buAutoNum type="arabicPeriod"/>
            </a:pPr>
            <a:r>
              <a:rPr lang="en-GB" sz="1800" b="1" dirty="0">
                <a:effectLst/>
                <a:latin typeface="Calibri"/>
                <a:ea typeface="Calibri"/>
                <a:cs typeface="Arial"/>
              </a:rPr>
              <a:t>Funding and technical support for design and delivery of activities </a:t>
            </a:r>
            <a:r>
              <a:rPr lang="en-GB" b="1" dirty="0">
                <a:latin typeface="Calibri"/>
                <a:ea typeface="Calibri"/>
                <a:cs typeface="Arial"/>
              </a:rPr>
              <a:t>that can</a:t>
            </a:r>
            <a:r>
              <a:rPr lang="en-GB" sz="1800" b="1" dirty="0">
                <a:effectLst/>
                <a:latin typeface="Calibri"/>
                <a:ea typeface="Calibri"/>
                <a:cs typeface="Arial"/>
              </a:rPr>
              <a:t> push towards more productive engagement and collaboration. </a:t>
            </a:r>
            <a:r>
              <a:rPr lang="en-GB" b="1" dirty="0">
                <a:latin typeface="Calibri"/>
                <a:ea typeface="Calibri"/>
                <a:cs typeface="Arial"/>
              </a:rPr>
              <a:t>T</a:t>
            </a:r>
            <a:r>
              <a:rPr lang="en-GB" dirty="0">
                <a:latin typeface="Calibri"/>
                <a:ea typeface="Calibri"/>
                <a:cs typeface="Arial"/>
              </a:rPr>
              <a:t>his</a:t>
            </a:r>
            <a:r>
              <a:rPr lang="en-GB" sz="1800" dirty="0">
                <a:effectLst/>
                <a:latin typeface="Calibri"/>
                <a:ea typeface="Calibri"/>
                <a:cs typeface="Arial"/>
              </a:rPr>
              <a:t> guide can help funders in designing their funding strategies to target initiatives that can foster better collaboration in the education sector. It can also provide funders with a framework for providing technical support to their grantees.</a:t>
            </a:r>
          </a:p>
        </p:txBody>
      </p:sp>
    </p:spTree>
    <p:extLst>
      <p:ext uri="{BB962C8B-B14F-4D97-AF65-F5344CB8AC3E}">
        <p14:creationId xmlns:p14="http://schemas.microsoft.com/office/powerpoint/2010/main" val="27957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CCBC-3FE8-5ECF-A79B-C43A6E40939F}"/>
              </a:ext>
            </a:extLst>
          </p:cNvPr>
          <p:cNvSpPr>
            <a:spLocks noGrp="1"/>
          </p:cNvSpPr>
          <p:nvPr>
            <p:ph type="title"/>
          </p:nvPr>
        </p:nvSpPr>
        <p:spPr/>
        <p:txBody>
          <a:bodyPr/>
          <a:lstStyle/>
          <a:p>
            <a:r>
              <a:rPr lang="en-GB">
                <a:solidFill>
                  <a:srgbClr val="004AAD"/>
                </a:solidFill>
              </a:rPr>
              <a:t>Next Steps</a:t>
            </a:r>
          </a:p>
        </p:txBody>
      </p:sp>
      <p:sp>
        <p:nvSpPr>
          <p:cNvPr id="4" name="TextBox 3">
            <a:extLst>
              <a:ext uri="{FF2B5EF4-FFF2-40B4-BE49-F238E27FC236}">
                <a16:creationId xmlns:a16="http://schemas.microsoft.com/office/drawing/2014/main" id="{8720CC9A-6B52-E65B-1FFA-F35148CB0032}"/>
              </a:ext>
            </a:extLst>
          </p:cNvPr>
          <p:cNvSpPr txBox="1"/>
          <p:nvPr/>
        </p:nvSpPr>
        <p:spPr>
          <a:xfrm>
            <a:off x="838202" y="1590454"/>
            <a:ext cx="5063836" cy="1208344"/>
          </a:xfrm>
          <a:prstGeom prst="rect">
            <a:avLst/>
          </a:prstGeom>
          <a:solidFill>
            <a:schemeClr val="bg1">
              <a:lumMod val="95000"/>
            </a:schemeClr>
          </a:solidFill>
        </p:spPr>
        <p:txBody>
          <a:bodyPr wrap="square">
            <a:spAutoFit/>
          </a:bodyPr>
          <a:lstStyle/>
          <a:p>
            <a:pPr lvl="0">
              <a:lnSpc>
                <a:spcPct val="115000"/>
              </a:lnSpc>
              <a:spcBef>
                <a:spcPts val="600"/>
              </a:spcBef>
            </a:pPr>
            <a:r>
              <a:rPr lang="en-GB" sz="1600" b="1">
                <a:effectLst/>
                <a:latin typeface="Calibri" panose="020F0502020204030204" pitchFamily="34" charset="0"/>
                <a:ea typeface="Calibri" panose="020F0502020204030204" pitchFamily="34" charset="0"/>
                <a:cs typeface="Arial" panose="020B0604020202020204" pitchFamily="34" charset="0"/>
              </a:rPr>
              <a:t>Action 1: </a:t>
            </a:r>
            <a:r>
              <a:rPr lang="en-GB" sz="1600">
                <a:effectLst/>
                <a:latin typeface="Calibri" panose="020F0502020204030204" pitchFamily="34" charset="0"/>
                <a:ea typeface="Calibri" panose="020F0502020204030204" pitchFamily="34" charset="0"/>
                <a:cs typeface="Arial" panose="020B0604020202020204" pitchFamily="34" charset="0"/>
              </a:rPr>
              <a:t>Non-state actors, particularly the affordable non-state sector plan to collaborate with each other, establish collective voice, generate evidence, and look for opportunities to engage with governments. </a:t>
            </a:r>
          </a:p>
        </p:txBody>
      </p:sp>
      <p:sp>
        <p:nvSpPr>
          <p:cNvPr id="5" name="TextBox 4">
            <a:extLst>
              <a:ext uri="{FF2B5EF4-FFF2-40B4-BE49-F238E27FC236}">
                <a16:creationId xmlns:a16="http://schemas.microsoft.com/office/drawing/2014/main" id="{964CAE20-0842-4E72-8DEC-996C82623FEB}"/>
              </a:ext>
            </a:extLst>
          </p:cNvPr>
          <p:cNvSpPr txBox="1"/>
          <p:nvPr/>
        </p:nvSpPr>
        <p:spPr>
          <a:xfrm>
            <a:off x="838201" y="3132090"/>
            <a:ext cx="5063837" cy="1491499"/>
          </a:xfrm>
          <a:prstGeom prst="rect">
            <a:avLst/>
          </a:prstGeom>
          <a:solidFill>
            <a:schemeClr val="bg1">
              <a:lumMod val="95000"/>
            </a:schemeClr>
          </a:solidFill>
        </p:spPr>
        <p:txBody>
          <a:bodyPr wrap="square" lIns="91440" tIns="45720" rIns="91440" bIns="45720" anchor="t">
            <a:spAutoFit/>
          </a:bodyPr>
          <a:lstStyle/>
          <a:p>
            <a:pPr>
              <a:lnSpc>
                <a:spcPct val="115000"/>
              </a:lnSpc>
            </a:pPr>
            <a:r>
              <a:rPr lang="en-GB" sz="1600" b="1" dirty="0">
                <a:effectLst/>
                <a:latin typeface="Calibri"/>
                <a:ea typeface="Calibri"/>
                <a:cs typeface="Arial"/>
              </a:rPr>
              <a:t>Action 2: </a:t>
            </a:r>
            <a:r>
              <a:rPr lang="en-GB" sz="1600" dirty="0">
                <a:effectLst/>
                <a:latin typeface="Calibri"/>
                <a:ea typeface="Calibri"/>
                <a:cs typeface="Arial"/>
              </a:rPr>
              <a:t>Governments create platforms and opportunities for collaboration with non-state actors in education. These platforms should create </a:t>
            </a:r>
            <a:r>
              <a:rPr lang="en-GB" sz="1600" dirty="0">
                <a:latin typeface="Calibri"/>
                <a:ea typeface="Calibri"/>
                <a:cs typeface="Arial"/>
              </a:rPr>
              <a:t>two-way </a:t>
            </a:r>
            <a:r>
              <a:rPr lang="en-GB" sz="1600" dirty="0">
                <a:effectLst/>
                <a:latin typeface="Calibri"/>
                <a:ea typeface="Calibri"/>
                <a:cs typeface="Arial"/>
              </a:rPr>
              <a:t>engagement, leveraging innovation and expertise from the non-state sector, while also creating an enabling environment through regulation.</a:t>
            </a:r>
            <a:r>
              <a:rPr lang="en-GB" sz="1600" dirty="0">
                <a:latin typeface="Calibri"/>
                <a:ea typeface="Calibri"/>
                <a:cs typeface="Arial"/>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5081B8-46B0-D2B2-8E5C-7A6A01E024AE}"/>
              </a:ext>
            </a:extLst>
          </p:cNvPr>
          <p:cNvSpPr txBox="1"/>
          <p:nvPr/>
        </p:nvSpPr>
        <p:spPr>
          <a:xfrm>
            <a:off x="838200" y="4992275"/>
            <a:ext cx="5063838" cy="1208344"/>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3: </a:t>
            </a:r>
            <a:r>
              <a:rPr lang="en-GB" sz="1600">
                <a:effectLst/>
                <a:latin typeface="Calibri" panose="020F0502020204030204" pitchFamily="34" charset="0"/>
                <a:ea typeface="Calibri" panose="020F0502020204030204" pitchFamily="34" charset="0"/>
                <a:cs typeface="Arial" panose="020B0604020202020204" pitchFamily="34" charset="0"/>
              </a:rPr>
              <a:t>Research organisations contribute to expanding the evidence base to understand education in the affordable non-state sector, and how engagement can be fostered between state and non-state sectors. </a:t>
            </a:r>
          </a:p>
        </p:txBody>
      </p:sp>
      <p:sp>
        <p:nvSpPr>
          <p:cNvPr id="9" name="TextBox 8">
            <a:extLst>
              <a:ext uri="{FF2B5EF4-FFF2-40B4-BE49-F238E27FC236}">
                <a16:creationId xmlns:a16="http://schemas.microsoft.com/office/drawing/2014/main" id="{D1497F80-CCC9-AE6B-88C1-4A3181AE5134}"/>
              </a:ext>
            </a:extLst>
          </p:cNvPr>
          <p:cNvSpPr txBox="1"/>
          <p:nvPr/>
        </p:nvSpPr>
        <p:spPr>
          <a:xfrm>
            <a:off x="6289964" y="1590454"/>
            <a:ext cx="5063838" cy="1774653"/>
          </a:xfrm>
          <a:prstGeom prst="rect">
            <a:avLst/>
          </a:prstGeom>
          <a:solidFill>
            <a:schemeClr val="bg1">
              <a:lumMod val="95000"/>
            </a:schemeClr>
          </a:solidFill>
        </p:spPr>
        <p:txBody>
          <a:bodyPr wrap="square">
            <a:spAutoFit/>
          </a:bodyPr>
          <a:lstStyle/>
          <a:p>
            <a:pPr lvl="0">
              <a:lnSpc>
                <a:spcPct val="115000"/>
              </a:lnSpc>
            </a:pPr>
            <a:r>
              <a:rPr lang="en-GB" sz="1600" b="1">
                <a:effectLst/>
                <a:latin typeface="Calibri" panose="020F0502020204030204" pitchFamily="34" charset="0"/>
                <a:ea typeface="Calibri" panose="020F0502020204030204" pitchFamily="34" charset="0"/>
                <a:cs typeface="Arial" panose="020B0604020202020204" pitchFamily="34" charset="0"/>
              </a:rPr>
              <a:t>Action 4: </a:t>
            </a:r>
            <a:r>
              <a:rPr lang="en-GB" sz="1600">
                <a:effectLst/>
                <a:latin typeface="Calibri" panose="020F0502020204030204" pitchFamily="34" charset="0"/>
                <a:ea typeface="Calibri" panose="020F0502020204030204" pitchFamily="34" charset="0"/>
                <a:cs typeface="Arial" panose="020B0604020202020204" pitchFamily="34" charset="0"/>
              </a:rPr>
              <a:t>Funding organisations contribute catalytic funding and facilitate technical support to initiatives seeking to foster engagement. This funding can be to research for mapping the sector, or testing solutions, or it can be for coalition building to support organisations looking to establish collective voice in the sector. </a:t>
            </a:r>
          </a:p>
        </p:txBody>
      </p:sp>
      <p:sp>
        <p:nvSpPr>
          <p:cNvPr id="11" name="TextBox 10">
            <a:extLst>
              <a:ext uri="{FF2B5EF4-FFF2-40B4-BE49-F238E27FC236}">
                <a16:creationId xmlns:a16="http://schemas.microsoft.com/office/drawing/2014/main" id="{C0C96013-27BA-24F2-DCFA-DB805054EF74}"/>
              </a:ext>
            </a:extLst>
          </p:cNvPr>
          <p:cNvSpPr txBox="1"/>
          <p:nvPr/>
        </p:nvSpPr>
        <p:spPr>
          <a:xfrm>
            <a:off x="6289964" y="3599794"/>
            <a:ext cx="5063838" cy="1208344"/>
          </a:xfrm>
          <a:prstGeom prst="rect">
            <a:avLst/>
          </a:prstGeom>
          <a:solidFill>
            <a:schemeClr val="bg1">
              <a:lumMod val="95000"/>
            </a:schemeClr>
          </a:solidFill>
        </p:spPr>
        <p:txBody>
          <a:bodyPr wrap="square">
            <a:spAutoFit/>
          </a:bodyPr>
          <a:lstStyle/>
          <a:p>
            <a:pPr lvl="0">
              <a:lnSpc>
                <a:spcPct val="115000"/>
              </a:lnSpc>
              <a:spcAft>
                <a:spcPts val="600"/>
              </a:spcAft>
            </a:pPr>
            <a:r>
              <a:rPr lang="en-GB" sz="1600" b="1">
                <a:effectLst/>
                <a:latin typeface="Calibri" panose="020F0502020204030204" pitchFamily="34" charset="0"/>
                <a:ea typeface="Calibri" panose="020F0502020204030204" pitchFamily="34" charset="0"/>
                <a:cs typeface="Arial" panose="020B0604020202020204" pitchFamily="34" charset="0"/>
              </a:rPr>
              <a:t>Action 5:</a:t>
            </a:r>
            <a:r>
              <a:rPr lang="en-GB" sz="1600">
                <a:effectLst/>
                <a:latin typeface="Calibri" panose="020F0502020204030204" pitchFamily="34" charset="0"/>
                <a:ea typeface="Calibri" panose="020F0502020204030204" pitchFamily="34" charset="0"/>
                <a:cs typeface="Arial" panose="020B0604020202020204" pitchFamily="34" charset="0"/>
              </a:rPr>
              <a:t> International and multi-lateral organisations support collaboration through the production of materials, consolidation of research, and provision of technical support to organisations fostering collaboration nationally. </a:t>
            </a:r>
          </a:p>
        </p:txBody>
      </p:sp>
    </p:spTree>
    <p:extLst>
      <p:ext uri="{BB962C8B-B14F-4D97-AF65-F5344CB8AC3E}">
        <p14:creationId xmlns:p14="http://schemas.microsoft.com/office/powerpoint/2010/main" val="473276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User with solid fill">
            <a:extLst>
              <a:ext uri="{FF2B5EF4-FFF2-40B4-BE49-F238E27FC236}">
                <a16:creationId xmlns:a16="http://schemas.microsoft.com/office/drawing/2014/main" id="{37234A15-6252-B899-3F77-D8AAB382016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1640"/>
          <a:stretch/>
        </p:blipFill>
        <p:spPr>
          <a:xfrm>
            <a:off x="2057015" y="3397923"/>
            <a:ext cx="2123982" cy="1664345"/>
          </a:xfrm>
          <a:prstGeom prst="rect">
            <a:avLst/>
          </a:prstGeom>
        </p:spPr>
      </p:pic>
      <p:sp>
        <p:nvSpPr>
          <p:cNvPr id="2" name="Title 1">
            <a:extLst>
              <a:ext uri="{FF2B5EF4-FFF2-40B4-BE49-F238E27FC236}">
                <a16:creationId xmlns:a16="http://schemas.microsoft.com/office/drawing/2014/main" id="{FA749937-9E07-1F49-13C1-EBE8869B08A1}"/>
              </a:ext>
            </a:extLst>
          </p:cNvPr>
          <p:cNvSpPr>
            <a:spLocks noGrp="1"/>
          </p:cNvSpPr>
          <p:nvPr>
            <p:ph type="title"/>
          </p:nvPr>
        </p:nvSpPr>
        <p:spPr/>
        <p:txBody>
          <a:bodyPr/>
          <a:lstStyle/>
          <a:p>
            <a:r>
              <a:rPr lang="en-GB">
                <a:solidFill>
                  <a:srgbClr val="004AAD"/>
                </a:solidFill>
              </a:rPr>
              <a:t>Final Reflections</a:t>
            </a:r>
          </a:p>
        </p:txBody>
      </p:sp>
      <p:sp>
        <p:nvSpPr>
          <p:cNvPr id="3" name="TextBox 2">
            <a:extLst>
              <a:ext uri="{FF2B5EF4-FFF2-40B4-BE49-F238E27FC236}">
                <a16:creationId xmlns:a16="http://schemas.microsoft.com/office/drawing/2014/main" id="{120F675E-5F02-9856-B13B-3DD2C9807008}"/>
              </a:ext>
            </a:extLst>
          </p:cNvPr>
          <p:cNvSpPr txBox="1"/>
          <p:nvPr/>
        </p:nvSpPr>
        <p:spPr>
          <a:xfrm>
            <a:off x="4457703" y="1711579"/>
            <a:ext cx="6896098" cy="4250134"/>
          </a:xfrm>
          <a:prstGeom prst="rect">
            <a:avLst/>
          </a:prstGeom>
          <a:solidFill>
            <a:schemeClr val="bg2"/>
          </a:solidFill>
        </p:spPr>
        <p:txBody>
          <a:bodyPr wrap="square" lIns="91440" tIns="45720" rIns="91440" bIns="45720" rtlCol="0" anchor="ctr">
            <a:noAutofit/>
          </a:bodyPr>
          <a:lstStyle/>
          <a:p>
            <a:r>
              <a:rPr lang="en-GB" sz="2000" dirty="0"/>
              <a:t>At the end of the day, we need to reflect on where we have reached. Fill out the self-assessment form to see whether you feel that you are closer to your engagement strategy than you were when you started.</a:t>
            </a:r>
          </a:p>
          <a:p>
            <a:endParaRPr lang="en-GB" sz="2000"/>
          </a:p>
          <a:p>
            <a:r>
              <a:rPr lang="en-GB" sz="2000" dirty="0"/>
              <a:t>Once you have done so, discuss with the person sitting next to you:</a:t>
            </a:r>
            <a:endParaRPr lang="en-GB" sz="2000" dirty="0">
              <a:ea typeface="Calibri"/>
              <a:cs typeface="Calibri"/>
            </a:endParaRPr>
          </a:p>
          <a:p>
            <a:pPr marL="457200" indent="-457200">
              <a:buAutoNum type="arabicPeriod"/>
            </a:pPr>
            <a:r>
              <a:rPr lang="en-GB" sz="2000" dirty="0"/>
              <a:t>How prepared do you feel to work more proactively on building engagement? </a:t>
            </a:r>
          </a:p>
          <a:p>
            <a:pPr marL="457200" indent="-457200">
              <a:buAutoNum type="arabicPeriod"/>
            </a:pPr>
            <a:r>
              <a:rPr lang="en-GB" sz="2000" dirty="0"/>
              <a:t>What will be your first steps? </a:t>
            </a:r>
            <a:endParaRPr lang="en-GB" sz="2000" dirty="0">
              <a:ea typeface="Calibri"/>
              <a:cs typeface="Calibri"/>
            </a:endParaRPr>
          </a:p>
          <a:p>
            <a:pPr marL="457200" indent="-457200">
              <a:buAutoNum type="arabicPeriod"/>
            </a:pPr>
            <a:r>
              <a:rPr lang="en-GB" sz="2000" dirty="0"/>
              <a:t>What challenges do you imagine you will face? What will help you overcome them?</a:t>
            </a:r>
            <a:endParaRPr lang="en-GB" sz="2000" dirty="0">
              <a:ea typeface="Calibri"/>
              <a:cs typeface="Calibri"/>
            </a:endParaRPr>
          </a:p>
        </p:txBody>
      </p:sp>
      <p:sp>
        <p:nvSpPr>
          <p:cNvPr id="5" name="Rounded Rectangle 4">
            <a:extLst>
              <a:ext uri="{FF2B5EF4-FFF2-40B4-BE49-F238E27FC236}">
                <a16:creationId xmlns:a16="http://schemas.microsoft.com/office/drawing/2014/main" id="{0E18C893-D0C6-FC3F-6B26-86C27822D5E9}"/>
              </a:ext>
            </a:extLst>
          </p:cNvPr>
          <p:cNvSpPr/>
          <p:nvPr/>
        </p:nvSpPr>
        <p:spPr>
          <a:xfrm>
            <a:off x="2199551" y="2850866"/>
            <a:ext cx="1821596" cy="2195379"/>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User with solid fill">
            <a:extLst>
              <a:ext uri="{FF2B5EF4-FFF2-40B4-BE49-F238E27FC236}">
                <a16:creationId xmlns:a16="http://schemas.microsoft.com/office/drawing/2014/main" id="{1FC4D070-1FDD-AF7B-5E2A-D7806D4028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6083" y="3181597"/>
            <a:ext cx="2570018" cy="2570018"/>
          </a:xfrm>
          <a:prstGeom prst="rect">
            <a:avLst/>
          </a:prstGeom>
        </p:spPr>
      </p:pic>
    </p:spTree>
    <p:extLst>
      <p:ext uri="{BB962C8B-B14F-4D97-AF65-F5344CB8AC3E}">
        <p14:creationId xmlns:p14="http://schemas.microsoft.com/office/powerpoint/2010/main" val="4292736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A685FD-F52A-CAB7-941C-6C6E97F81E99}"/>
              </a:ext>
            </a:extLst>
          </p:cNvPr>
          <p:cNvSpPr txBox="1"/>
          <p:nvPr/>
        </p:nvSpPr>
        <p:spPr>
          <a:xfrm>
            <a:off x="3923697" y="6272604"/>
            <a:ext cx="8432798" cy="392159"/>
          </a:xfrm>
          <a:prstGeom prst="rect">
            <a:avLst/>
          </a:prstGeom>
          <a:noFill/>
        </p:spPr>
        <p:txBody>
          <a:bodyPr wrap="square" lIns="91440" tIns="45720" rIns="91440" bIns="45720" anchor="t">
            <a:spAutoFit/>
          </a:bodyPr>
          <a:lstStyle/>
          <a:p>
            <a:pPr lvl="0">
              <a:lnSpc>
                <a:spcPct val="114999"/>
              </a:lnSpc>
              <a:spcBef>
                <a:spcPts val="600"/>
              </a:spcBef>
            </a:pPr>
            <a:r>
              <a:rPr lang="en-GB" dirty="0">
                <a:solidFill>
                  <a:srgbClr val="004AAD"/>
                </a:solidFill>
                <a:effectLst/>
                <a:ea typeface="+mn-lt"/>
                <a:cs typeface="+mn-lt"/>
                <a:hlinkClick r:id="rId2">
                  <a:extLst>
                    <a:ext uri="{A12FA001-AC4F-418D-AE19-62706E023703}">
                      <ahyp:hlinkClr xmlns:ahyp="http://schemas.microsoft.com/office/drawing/2018/hyperlinkcolor" val="tx"/>
                    </a:ext>
                  </a:extLst>
                </a:hlinkClick>
              </a:rPr>
              <a:t>globalschoolsforum.org</a:t>
            </a:r>
            <a:r>
              <a:rPr lang="en-GB" dirty="0">
                <a:solidFill>
                  <a:srgbClr val="004AAD"/>
                </a:solidFill>
                <a:ea typeface="+mn-lt"/>
                <a:cs typeface="+mn-lt"/>
                <a:hlinkClick r:id="rId2">
                  <a:extLst>
                    <a:ext uri="{A12FA001-AC4F-418D-AE19-62706E023703}">
                      <ahyp:hlinkClr xmlns:ahyp="http://schemas.microsoft.com/office/drawing/2018/hyperlinkcolor" val="tx"/>
                    </a:ext>
                  </a:extLst>
                </a:hlinkClick>
              </a:rPr>
              <a:t>/all-hands-deck</a:t>
            </a:r>
            <a:endParaRPr lang="en-US">
              <a:solidFill>
                <a:srgbClr val="004AAD"/>
              </a:solidFill>
              <a:ea typeface="Calibri"/>
              <a:cs typeface="Calibri"/>
              <a:hlinkClick r:id="rId2">
                <a:extLst>
                  <a:ext uri="{A12FA001-AC4F-418D-AE19-62706E023703}">
                    <ahyp:hlinkClr xmlns:ahyp="http://schemas.microsoft.com/office/drawing/2018/hyperlinkcolor" val="tx"/>
                  </a:ext>
                </a:extLst>
              </a:hlinkClick>
            </a:endParaRPr>
          </a:p>
        </p:txBody>
      </p:sp>
      <p:pic>
        <p:nvPicPr>
          <p:cNvPr id="13" name="Picture 12" descr="A logo for a company&#10;&#10;Description automatically generated">
            <a:extLst>
              <a:ext uri="{FF2B5EF4-FFF2-40B4-BE49-F238E27FC236}">
                <a16:creationId xmlns:a16="http://schemas.microsoft.com/office/drawing/2014/main" id="{3E3D438A-80DF-BD5C-D4ED-88CAE91A9205}"/>
              </a:ext>
            </a:extLst>
          </p:cNvPr>
          <p:cNvPicPr>
            <a:picLocks noChangeAspect="1"/>
          </p:cNvPicPr>
          <p:nvPr/>
        </p:nvPicPr>
        <p:blipFill>
          <a:blip r:embed="rId3"/>
          <a:stretch>
            <a:fillRect/>
          </a:stretch>
        </p:blipFill>
        <p:spPr>
          <a:xfrm>
            <a:off x="2360569" y="348342"/>
            <a:ext cx="6922672" cy="5537200"/>
          </a:xfrm>
          <a:prstGeom prst="rect">
            <a:avLst/>
          </a:prstGeom>
        </p:spPr>
      </p:pic>
    </p:spTree>
    <p:extLst>
      <p:ext uri="{BB962C8B-B14F-4D97-AF65-F5344CB8AC3E}">
        <p14:creationId xmlns:p14="http://schemas.microsoft.com/office/powerpoint/2010/main" val="382542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4C17F7-EAC3-6721-3635-CD1D3B21FA1E}"/>
              </a:ext>
            </a:extLst>
          </p:cNvPr>
          <p:cNvSpPr txBox="1"/>
          <p:nvPr/>
        </p:nvSpPr>
        <p:spPr>
          <a:xfrm>
            <a:off x="1052945" y="1707082"/>
            <a:ext cx="10045115" cy="2308324"/>
          </a:xfrm>
          <a:prstGeom prst="rect">
            <a:avLst/>
          </a:prstGeom>
          <a:noFill/>
        </p:spPr>
        <p:txBody>
          <a:bodyPr wrap="square" rtlCol="0">
            <a:spAutoFit/>
          </a:bodyPr>
          <a:lstStyle/>
          <a:p>
            <a:r>
              <a:rPr lang="en-GB" sz="7200" b="1" dirty="0">
                <a:solidFill>
                  <a:schemeClr val="bg1"/>
                </a:solidFill>
              </a:rPr>
              <a:t>What is All Hands On Deck For SDG 4</a:t>
            </a:r>
          </a:p>
        </p:txBody>
      </p:sp>
      <p:sp>
        <p:nvSpPr>
          <p:cNvPr id="4" name="TextBox 3">
            <a:extLst>
              <a:ext uri="{FF2B5EF4-FFF2-40B4-BE49-F238E27FC236}">
                <a16:creationId xmlns:a16="http://schemas.microsoft.com/office/drawing/2014/main" id="{2DF10890-085F-E37B-D735-FBB4675E74D5}"/>
              </a:ext>
            </a:extLst>
          </p:cNvPr>
          <p:cNvSpPr txBox="1"/>
          <p:nvPr/>
        </p:nvSpPr>
        <p:spPr>
          <a:xfrm>
            <a:off x="1093940" y="4015406"/>
            <a:ext cx="4773666" cy="830997"/>
          </a:xfrm>
          <a:prstGeom prst="rect">
            <a:avLst/>
          </a:prstGeom>
          <a:noFill/>
        </p:spPr>
        <p:txBody>
          <a:bodyPr wrap="square" rtlCol="0">
            <a:spAutoFit/>
          </a:bodyPr>
          <a:lstStyle/>
          <a:p>
            <a:r>
              <a:rPr lang="en-GB" sz="2400">
                <a:solidFill>
                  <a:schemeClr val="bg1"/>
                </a:solidFill>
              </a:rPr>
              <a:t>Introducing the research and framework for action</a:t>
            </a:r>
          </a:p>
        </p:txBody>
      </p:sp>
    </p:spTree>
    <p:extLst>
      <p:ext uri="{BB962C8B-B14F-4D97-AF65-F5344CB8AC3E}">
        <p14:creationId xmlns:p14="http://schemas.microsoft.com/office/powerpoint/2010/main" val="280657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80AF46-1939-48F3-500C-7AB8908F9DCB}"/>
              </a:ext>
            </a:extLst>
          </p:cNvPr>
          <p:cNvSpPr/>
          <p:nvPr/>
        </p:nvSpPr>
        <p:spPr>
          <a:xfrm>
            <a:off x="6281499" y="4768516"/>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Rectangle 6">
            <a:extLst>
              <a:ext uri="{FF2B5EF4-FFF2-40B4-BE49-F238E27FC236}">
                <a16:creationId xmlns:a16="http://schemas.microsoft.com/office/drawing/2014/main" id="{7CF6691A-2CE2-4C89-E43D-F880D7D0442F}"/>
              </a:ext>
            </a:extLst>
          </p:cNvPr>
          <p:cNvSpPr/>
          <p:nvPr/>
        </p:nvSpPr>
        <p:spPr>
          <a:xfrm>
            <a:off x="838200" y="4459705"/>
            <a:ext cx="5257800" cy="16329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5" name="Rectangle 4">
            <a:extLst>
              <a:ext uri="{FF2B5EF4-FFF2-40B4-BE49-F238E27FC236}">
                <a16:creationId xmlns:a16="http://schemas.microsoft.com/office/drawing/2014/main" id="{20DA1777-8128-95CB-6C6D-8DDB4D527FE7}"/>
              </a:ext>
            </a:extLst>
          </p:cNvPr>
          <p:cNvSpPr/>
          <p:nvPr/>
        </p:nvSpPr>
        <p:spPr>
          <a:xfrm>
            <a:off x="6281499" y="2213811"/>
            <a:ext cx="5387986" cy="1429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Rectangle 2">
            <a:extLst>
              <a:ext uri="{FF2B5EF4-FFF2-40B4-BE49-F238E27FC236}">
                <a16:creationId xmlns:a16="http://schemas.microsoft.com/office/drawing/2014/main" id="{9ED1C207-2C5B-D47E-5EBB-4D5E973AA100}"/>
              </a:ext>
            </a:extLst>
          </p:cNvPr>
          <p:cNvSpPr/>
          <p:nvPr/>
        </p:nvSpPr>
        <p:spPr>
          <a:xfrm>
            <a:off x="838200" y="1949116"/>
            <a:ext cx="5257800" cy="1227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Title 1">
            <a:extLst>
              <a:ext uri="{FF2B5EF4-FFF2-40B4-BE49-F238E27FC236}">
                <a16:creationId xmlns:a16="http://schemas.microsoft.com/office/drawing/2014/main" id="{AD1D471D-4E8B-7B7C-289B-83DDFD5CD28E}"/>
              </a:ext>
            </a:extLst>
          </p:cNvPr>
          <p:cNvSpPr>
            <a:spLocks noGrp="1"/>
          </p:cNvSpPr>
          <p:nvPr>
            <p:ph type="title"/>
          </p:nvPr>
        </p:nvSpPr>
        <p:spPr/>
        <p:txBody>
          <a:bodyPr/>
          <a:lstStyle/>
          <a:p>
            <a:r>
              <a:rPr lang="en-GB">
                <a:solidFill>
                  <a:srgbClr val="004AAD"/>
                </a:solidFill>
              </a:rPr>
              <a:t>Four Case Studies</a:t>
            </a:r>
          </a:p>
        </p:txBody>
      </p:sp>
      <p:sp>
        <p:nvSpPr>
          <p:cNvPr id="4" name="TextBox 3">
            <a:extLst>
              <a:ext uri="{FF2B5EF4-FFF2-40B4-BE49-F238E27FC236}">
                <a16:creationId xmlns:a16="http://schemas.microsoft.com/office/drawing/2014/main" id="{28161CC8-7597-FA89-3F6D-4C2C3A94390B}"/>
              </a:ext>
            </a:extLst>
          </p:cNvPr>
          <p:cNvSpPr txBox="1"/>
          <p:nvPr/>
        </p:nvSpPr>
        <p:spPr>
          <a:xfrm>
            <a:off x="838200" y="1554833"/>
            <a:ext cx="5072742" cy="150579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a:ea typeface="Calibri" panose="020F0502020204030204" pitchFamily="34" charset="0"/>
                <a:cs typeface="Arial"/>
              </a:rPr>
              <a:t>The Regional Education Learning Initiative (RELI)</a:t>
            </a:r>
            <a:endParaRPr lang="en-GB" sz="1600">
              <a:solidFill>
                <a:srgbClr val="004AAD"/>
              </a:solidFill>
              <a:effectLst/>
              <a:latin typeface="Calibri"/>
              <a:ea typeface="Calibri" panose="020F0502020204030204" pitchFamily="34" charset="0"/>
              <a:cs typeface="Arial"/>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RELI is a coalition of more than 70 non-state and civil society organisations working in education in Kenya, Tanzania, and Uganda. Formed in 2017, RELI aims to generate evidence to support governments in improving education quality. </a:t>
            </a:r>
          </a:p>
        </p:txBody>
      </p:sp>
      <p:sp>
        <p:nvSpPr>
          <p:cNvPr id="6" name="TextBox 5">
            <a:extLst>
              <a:ext uri="{FF2B5EF4-FFF2-40B4-BE49-F238E27FC236}">
                <a16:creationId xmlns:a16="http://schemas.microsoft.com/office/drawing/2014/main" id="{9FB6FBFF-CEAF-1247-31AB-4C11FF9F0F3D}"/>
              </a:ext>
            </a:extLst>
          </p:cNvPr>
          <p:cNvSpPr txBox="1"/>
          <p:nvPr/>
        </p:nvSpPr>
        <p:spPr>
          <a:xfrm>
            <a:off x="6285098" y="4055936"/>
            <a:ext cx="5387986" cy="2036711"/>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dirty="0">
                <a:solidFill>
                  <a:srgbClr val="004AAD"/>
                </a:solidFill>
                <a:effectLst/>
                <a:latin typeface="Calibri"/>
                <a:ea typeface="Calibri"/>
                <a:cs typeface="Arial"/>
              </a:rPr>
              <a:t>The private schools work of the Central Square Foundation (CSF)</a:t>
            </a:r>
            <a:endParaRPr lang="en-GB" sz="1600" dirty="0">
              <a:solidFill>
                <a:srgbClr val="004AAD"/>
              </a:solidFill>
              <a:effectLst/>
              <a:latin typeface="Calibri"/>
              <a:ea typeface="Calibri"/>
              <a:cs typeface="Arial"/>
            </a:endParaRPr>
          </a:p>
          <a:p>
            <a:pPr>
              <a:lnSpc>
                <a:spcPct val="115000"/>
              </a:lnSpc>
              <a:spcBef>
                <a:spcPts val="600"/>
              </a:spcBef>
              <a:spcAft>
                <a:spcPts val="600"/>
              </a:spcAft>
            </a:pPr>
            <a:r>
              <a:rPr lang="en-GB" sz="1400" dirty="0">
                <a:effectLst/>
                <a:latin typeface="Calibri"/>
                <a:ea typeface="Calibri"/>
                <a:cs typeface="Arial"/>
              </a:rPr>
              <a:t>CSF’s work on private schools aims to improve </a:t>
            </a:r>
            <a:r>
              <a:rPr lang="en-GB" sz="1400" dirty="0">
                <a:latin typeface="Calibri"/>
                <a:ea typeface="Calibri"/>
                <a:cs typeface="Arial"/>
              </a:rPr>
              <a:t>the </a:t>
            </a:r>
            <a:r>
              <a:rPr lang="en-GB" sz="1400" dirty="0">
                <a:effectLst/>
                <a:latin typeface="Calibri"/>
                <a:ea typeface="Calibri"/>
                <a:cs typeface="Arial"/>
              </a:rPr>
              <a:t>quality of education in the private sector by a) improving the quality of data on learning outcomes, thereby supporting informed parental choice, b) supporting improved regulation of private schools, and c) using evidence to build more productive narratives around private schooling.</a:t>
            </a:r>
            <a:r>
              <a:rPr lang="en-GB" sz="1400" dirty="0">
                <a:latin typeface="Calibri"/>
                <a:ea typeface="Calibri"/>
                <a:cs typeface="Arial"/>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EC83FB-D0D3-89F3-49B5-4FBE9EF700AE}"/>
              </a:ext>
            </a:extLst>
          </p:cNvPr>
          <p:cNvSpPr txBox="1"/>
          <p:nvPr/>
        </p:nvSpPr>
        <p:spPr>
          <a:xfrm>
            <a:off x="838200" y="4055936"/>
            <a:ext cx="5021914" cy="2001317"/>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a:solidFill>
                  <a:srgbClr val="004AAD"/>
                </a:solidFill>
                <a:effectLst/>
                <a:latin typeface="Calibri"/>
                <a:ea typeface="Calibri" panose="020F0502020204030204" pitchFamily="34" charset="0"/>
                <a:cs typeface="Arial"/>
              </a:rPr>
              <a:t>Transforming Education in Cocoa Communities (TRECC)</a:t>
            </a:r>
            <a:endParaRPr lang="en-GB" sz="1600">
              <a:solidFill>
                <a:srgbClr val="004AAD"/>
              </a:solidFill>
              <a:effectLst/>
              <a:latin typeface="Calibri"/>
              <a:ea typeface="Calibri" panose="020F0502020204030204" pitchFamily="34" charset="0"/>
              <a:cs typeface="Arial"/>
            </a:endParaRPr>
          </a:p>
          <a:p>
            <a:pPr>
              <a:lnSpc>
                <a:spcPct val="115000"/>
              </a:lnSpc>
              <a:spcBef>
                <a:spcPts val="600"/>
              </a:spcBef>
              <a:spcAft>
                <a:spcPts val="600"/>
              </a:spcAft>
            </a:pPr>
            <a:r>
              <a:rPr lang="en-GB" sz="1400">
                <a:effectLst/>
                <a:latin typeface="Calibri" panose="020F0502020204030204" pitchFamily="34" charset="0"/>
                <a:ea typeface="Calibri" panose="020F0502020204030204" pitchFamily="34" charset="0"/>
                <a:cs typeface="Arial" panose="020B0604020202020204" pitchFamily="34" charset="0"/>
              </a:rPr>
              <a:t>TRECC was a collaboration between the Jacobs Foundation, the government of Côte d’Ivoire and a network of cocoa-producers. The initiative aimed to reduce child labour in cocoa communities through joint funding and management of pilots to find innovations to improve education quality. These innovations could then be scaled up in the government system. </a:t>
            </a:r>
          </a:p>
        </p:txBody>
      </p:sp>
      <p:sp>
        <p:nvSpPr>
          <p:cNvPr id="10" name="TextBox 9">
            <a:extLst>
              <a:ext uri="{FF2B5EF4-FFF2-40B4-BE49-F238E27FC236}">
                <a16:creationId xmlns:a16="http://schemas.microsoft.com/office/drawing/2014/main" id="{CE9C4E7C-515C-8D2B-175E-DE33876CDD32}"/>
              </a:ext>
            </a:extLst>
          </p:cNvPr>
          <p:cNvSpPr txBox="1"/>
          <p:nvPr/>
        </p:nvSpPr>
        <p:spPr>
          <a:xfrm>
            <a:off x="6281499" y="1554833"/>
            <a:ext cx="5387986" cy="2036711"/>
          </a:xfrm>
          <a:prstGeom prst="rect">
            <a:avLst/>
          </a:prstGeom>
          <a:noFill/>
        </p:spPr>
        <p:txBody>
          <a:bodyPr wrap="square" lIns="91440" tIns="45720" rIns="91440" bIns="45720" anchor="t">
            <a:spAutoFit/>
          </a:bodyPr>
          <a:lstStyle/>
          <a:p>
            <a:pPr>
              <a:lnSpc>
                <a:spcPct val="115000"/>
              </a:lnSpc>
              <a:spcBef>
                <a:spcPts val="600"/>
              </a:spcBef>
              <a:spcAft>
                <a:spcPts val="600"/>
              </a:spcAft>
            </a:pPr>
            <a:r>
              <a:rPr lang="en-GB" sz="1600" b="1" dirty="0">
                <a:solidFill>
                  <a:srgbClr val="004AAD"/>
                </a:solidFill>
                <a:effectLst/>
                <a:latin typeface="Calibri"/>
                <a:ea typeface="Calibri"/>
                <a:cs typeface="Arial"/>
              </a:rPr>
              <a:t>Engagement between the Ministry of Education and private schools in Lagos State</a:t>
            </a:r>
            <a:endParaRPr lang="en-GB" sz="1600" dirty="0">
              <a:solidFill>
                <a:srgbClr val="004AAD"/>
              </a:solidFill>
              <a:effectLst/>
              <a:latin typeface="Calibri"/>
              <a:ea typeface="Calibri"/>
              <a:cs typeface="Arial"/>
            </a:endParaRPr>
          </a:p>
          <a:p>
            <a:pPr>
              <a:lnSpc>
                <a:spcPct val="115000"/>
              </a:lnSpc>
              <a:spcBef>
                <a:spcPts val="600"/>
              </a:spcBef>
              <a:spcAft>
                <a:spcPts val="600"/>
              </a:spcAft>
            </a:pPr>
            <a:r>
              <a:rPr lang="en-GB" sz="1400" dirty="0">
                <a:effectLst/>
                <a:latin typeface="Calibri"/>
                <a:ea typeface="Calibri"/>
                <a:cs typeface="Arial"/>
              </a:rPr>
              <a:t>Most learners in Lagos State are in low-fee private schools, but until 2008 the number of schools wasn’t known. Beginning with a </a:t>
            </a:r>
            <a:r>
              <a:rPr lang="en-GB" sz="1400" dirty="0">
                <a:latin typeface="Calibri"/>
                <a:ea typeface="Calibri"/>
                <a:cs typeface="Arial"/>
              </a:rPr>
              <a:t>DfID-funded </a:t>
            </a:r>
            <a:r>
              <a:rPr lang="en-GB" sz="1400" dirty="0">
                <a:effectLst/>
                <a:latin typeface="Calibri"/>
                <a:ea typeface="Calibri"/>
                <a:cs typeface="Arial"/>
              </a:rPr>
              <a:t>school census, a constellation of organisations has been working to improve the quality of engagement between the </a:t>
            </a:r>
            <a:r>
              <a:rPr lang="en-GB" sz="1400" dirty="0" err="1">
                <a:effectLst/>
                <a:latin typeface="Calibri"/>
                <a:ea typeface="Calibri"/>
                <a:cs typeface="Arial"/>
              </a:rPr>
              <a:t>MoE</a:t>
            </a:r>
            <a:r>
              <a:rPr lang="en-GB" sz="1400" dirty="0">
                <a:effectLst/>
                <a:latin typeface="Calibri"/>
                <a:ea typeface="Calibri"/>
                <a:cs typeface="Arial"/>
              </a:rPr>
              <a:t> and private schools.</a:t>
            </a:r>
            <a:r>
              <a:rPr lang="en-GB" sz="1400" dirty="0">
                <a:latin typeface="Calibri"/>
                <a:ea typeface="Calibri"/>
                <a:cs typeface="Arial"/>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48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F97-44AE-4FC8-38A5-DFB4EF7B60DC}"/>
              </a:ext>
            </a:extLst>
          </p:cNvPr>
          <p:cNvSpPr>
            <a:spLocks noGrp="1"/>
          </p:cNvSpPr>
          <p:nvPr>
            <p:ph type="title"/>
          </p:nvPr>
        </p:nvSpPr>
        <p:spPr/>
        <p:txBody>
          <a:bodyPr/>
          <a:lstStyle/>
          <a:p>
            <a:r>
              <a:rPr lang="en-GB">
                <a:solidFill>
                  <a:srgbClr val="004AAD"/>
                </a:solidFill>
              </a:rPr>
              <a:t>Why these cases? </a:t>
            </a:r>
          </a:p>
        </p:txBody>
      </p:sp>
      <p:sp>
        <p:nvSpPr>
          <p:cNvPr id="4" name="TextBox 3">
            <a:extLst>
              <a:ext uri="{FF2B5EF4-FFF2-40B4-BE49-F238E27FC236}">
                <a16:creationId xmlns:a16="http://schemas.microsoft.com/office/drawing/2014/main" id="{913C8709-253B-5997-ED88-11D6A217C87E}"/>
              </a:ext>
            </a:extLst>
          </p:cNvPr>
          <p:cNvSpPr txBox="1"/>
          <p:nvPr/>
        </p:nvSpPr>
        <p:spPr>
          <a:xfrm>
            <a:off x="7685315" y="1939727"/>
            <a:ext cx="3755572" cy="3693319"/>
          </a:xfrm>
          <a:prstGeom prst="rect">
            <a:avLst/>
          </a:prstGeom>
          <a:noFill/>
        </p:spPr>
        <p:txBody>
          <a:bodyPr wrap="square" lIns="91440" tIns="45720" rIns="91440" bIns="45720" rtlCol="0" anchor="t">
            <a:spAutoFit/>
          </a:bodyPr>
          <a:lstStyle/>
          <a:p>
            <a:r>
              <a:rPr lang="en-GB" dirty="0"/>
              <a:t>We chose our case studies to learn more about how engagement is built through:</a:t>
            </a:r>
          </a:p>
          <a:p>
            <a:endParaRPr lang="en-GB"/>
          </a:p>
          <a:p>
            <a:pPr marL="342900" indent="-342900">
              <a:buAutoNum type="alphaLcParenR"/>
            </a:pPr>
            <a:r>
              <a:rPr lang="en-GB" b="1" dirty="0"/>
              <a:t>Coalition building </a:t>
            </a:r>
            <a:r>
              <a:rPr lang="en-GB" dirty="0"/>
              <a:t>between non-state actors (RELI)</a:t>
            </a:r>
            <a:endParaRPr lang="en-GB" dirty="0">
              <a:ea typeface="Calibri"/>
              <a:cs typeface="Calibri"/>
            </a:endParaRPr>
          </a:p>
          <a:p>
            <a:pPr marL="342900" indent="-342900">
              <a:buAutoNum type="alphaLcParenR"/>
            </a:pPr>
            <a:r>
              <a:rPr lang="en-GB" b="1" dirty="0"/>
              <a:t>Non-traditional partnerships </a:t>
            </a:r>
            <a:r>
              <a:rPr lang="en-GB" dirty="0"/>
              <a:t>of state and non-state actors (TRECC)</a:t>
            </a:r>
            <a:endParaRPr lang="en-GB" dirty="0">
              <a:ea typeface="Calibri"/>
              <a:cs typeface="Calibri"/>
            </a:endParaRPr>
          </a:p>
          <a:p>
            <a:pPr marL="342900" indent="-342900">
              <a:buFont typeface="+mj-lt"/>
              <a:buAutoNum type="alphaLcParenR"/>
            </a:pPr>
            <a:r>
              <a:rPr lang="en-GB" dirty="0"/>
              <a:t>Generating evidence to </a:t>
            </a:r>
            <a:r>
              <a:rPr lang="en-GB" b="1" dirty="0"/>
              <a:t>create and sustain new narratives </a:t>
            </a:r>
            <a:r>
              <a:rPr lang="en-GB" dirty="0"/>
              <a:t>around engagement (CSF)</a:t>
            </a:r>
            <a:endParaRPr lang="en-GB" dirty="0">
              <a:ea typeface="Calibri"/>
              <a:cs typeface="Calibri"/>
            </a:endParaRPr>
          </a:p>
          <a:p>
            <a:pPr marL="342900" indent="-342900">
              <a:buAutoNum type="alphaLcParenR"/>
            </a:pPr>
            <a:r>
              <a:rPr lang="en-GB" b="1" dirty="0"/>
              <a:t>Eco-system collaboration </a:t>
            </a:r>
            <a:r>
              <a:rPr lang="en-GB" dirty="0"/>
              <a:t>over long periods of time (Lagos State)</a:t>
            </a:r>
            <a:endParaRPr lang="en-GB" dirty="0">
              <a:ea typeface="Calibri"/>
              <a:cs typeface="Calibri"/>
            </a:endParaRPr>
          </a:p>
        </p:txBody>
      </p:sp>
      <p:pic>
        <p:nvPicPr>
          <p:cNvPr id="6" name="Picture 5">
            <a:extLst>
              <a:ext uri="{FF2B5EF4-FFF2-40B4-BE49-F238E27FC236}">
                <a16:creationId xmlns:a16="http://schemas.microsoft.com/office/drawing/2014/main" id="{3C90F9F8-6267-5867-7630-663F80FCA857}"/>
              </a:ext>
            </a:extLst>
          </p:cNvPr>
          <p:cNvPicPr>
            <a:picLocks noChangeAspect="1"/>
          </p:cNvPicPr>
          <p:nvPr/>
        </p:nvPicPr>
        <p:blipFill>
          <a:blip r:embed="rId3"/>
          <a:stretch>
            <a:fillRect/>
          </a:stretch>
        </p:blipFill>
        <p:spPr>
          <a:xfrm>
            <a:off x="610211" y="1696100"/>
            <a:ext cx="6660408" cy="4397828"/>
          </a:xfrm>
          <a:prstGeom prst="rect">
            <a:avLst/>
          </a:prstGeom>
        </p:spPr>
      </p:pic>
      <p:sp>
        <p:nvSpPr>
          <p:cNvPr id="7" name="TextBox 6">
            <a:extLst>
              <a:ext uri="{FF2B5EF4-FFF2-40B4-BE49-F238E27FC236}">
                <a16:creationId xmlns:a16="http://schemas.microsoft.com/office/drawing/2014/main" id="{C95475FD-D100-3862-2D69-C11A003CDC06}"/>
              </a:ext>
            </a:extLst>
          </p:cNvPr>
          <p:cNvSpPr txBox="1"/>
          <p:nvPr/>
        </p:nvSpPr>
        <p:spPr>
          <a:xfrm>
            <a:off x="4783364" y="4700235"/>
            <a:ext cx="2329756" cy="461665"/>
          </a:xfrm>
          <a:prstGeom prst="rect">
            <a:avLst/>
          </a:prstGeom>
          <a:noFill/>
        </p:spPr>
        <p:txBody>
          <a:bodyPr wrap="square" rtlCol="0">
            <a:spAutoFit/>
          </a:bodyPr>
          <a:lstStyle/>
          <a:p>
            <a:r>
              <a:rPr lang="en-GB" sz="1200" b="1"/>
              <a:t>Central Square Foundation </a:t>
            </a:r>
            <a:r>
              <a:rPr lang="en-GB" sz="1200"/>
              <a:t>(various states in India)</a:t>
            </a:r>
          </a:p>
        </p:txBody>
      </p:sp>
      <p:cxnSp>
        <p:nvCxnSpPr>
          <p:cNvPr id="10" name="Straight Connector 9">
            <a:extLst>
              <a:ext uri="{FF2B5EF4-FFF2-40B4-BE49-F238E27FC236}">
                <a16:creationId xmlns:a16="http://schemas.microsoft.com/office/drawing/2014/main" id="{6C5831FA-FC68-9AE5-B31C-B46995D38C27}"/>
              </a:ext>
            </a:extLst>
          </p:cNvPr>
          <p:cNvCxnSpPr>
            <a:cxnSpLocks/>
          </p:cNvCxnSpPr>
          <p:nvPr/>
        </p:nvCxnSpPr>
        <p:spPr>
          <a:xfrm flipH="1" flipV="1">
            <a:off x="4718050" y="3429000"/>
            <a:ext cx="594179" cy="1253056"/>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4AB117A-1E0D-83F2-971F-2C11F075C721}"/>
              </a:ext>
            </a:extLst>
          </p:cNvPr>
          <p:cNvSpPr txBox="1"/>
          <p:nvPr/>
        </p:nvSpPr>
        <p:spPr>
          <a:xfrm>
            <a:off x="3326398" y="5648937"/>
            <a:ext cx="3010901" cy="461665"/>
          </a:xfrm>
          <a:prstGeom prst="rect">
            <a:avLst/>
          </a:prstGeom>
          <a:noFill/>
        </p:spPr>
        <p:txBody>
          <a:bodyPr wrap="square" rtlCol="0">
            <a:spAutoFit/>
          </a:bodyPr>
          <a:lstStyle/>
          <a:p>
            <a:r>
              <a:rPr lang="en-GB" sz="1200" b="1"/>
              <a:t>Regional Education Learning Initiative (RELI)</a:t>
            </a:r>
          </a:p>
          <a:p>
            <a:r>
              <a:rPr lang="en-GB" sz="1200"/>
              <a:t>Kenya, Tanzania &amp; Uganda</a:t>
            </a:r>
          </a:p>
        </p:txBody>
      </p:sp>
      <p:cxnSp>
        <p:nvCxnSpPr>
          <p:cNvPr id="14" name="Straight Connector 13">
            <a:extLst>
              <a:ext uri="{FF2B5EF4-FFF2-40B4-BE49-F238E27FC236}">
                <a16:creationId xmlns:a16="http://schemas.microsoft.com/office/drawing/2014/main" id="{7A65CB06-C63A-763D-C917-4CFE3968FD7D}"/>
              </a:ext>
            </a:extLst>
          </p:cNvPr>
          <p:cNvCxnSpPr>
            <a:cxnSpLocks/>
          </p:cNvCxnSpPr>
          <p:nvPr/>
        </p:nvCxnSpPr>
        <p:spPr>
          <a:xfrm flipH="1" flipV="1">
            <a:off x="3168899" y="4464050"/>
            <a:ext cx="532031" cy="1184887"/>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998284-AC35-5FD9-EC60-0C95A6C2A2FE}"/>
              </a:ext>
            </a:extLst>
          </p:cNvPr>
          <p:cNvSpPr txBox="1"/>
          <p:nvPr/>
        </p:nvSpPr>
        <p:spPr>
          <a:xfrm>
            <a:off x="1427552" y="4931067"/>
            <a:ext cx="1448454" cy="461665"/>
          </a:xfrm>
          <a:prstGeom prst="rect">
            <a:avLst/>
          </a:prstGeom>
          <a:noFill/>
        </p:spPr>
        <p:txBody>
          <a:bodyPr wrap="square" rtlCol="0">
            <a:spAutoFit/>
          </a:bodyPr>
          <a:lstStyle/>
          <a:p>
            <a:r>
              <a:rPr lang="en-GB" sz="1200" b="1"/>
              <a:t>Lagos State</a:t>
            </a:r>
          </a:p>
          <a:p>
            <a:r>
              <a:rPr lang="en-GB" sz="1200"/>
              <a:t>Nigeria</a:t>
            </a:r>
          </a:p>
        </p:txBody>
      </p:sp>
      <p:cxnSp>
        <p:nvCxnSpPr>
          <p:cNvPr id="19" name="Straight Connector 18">
            <a:extLst>
              <a:ext uri="{FF2B5EF4-FFF2-40B4-BE49-F238E27FC236}">
                <a16:creationId xmlns:a16="http://schemas.microsoft.com/office/drawing/2014/main" id="{AA30A4EC-5DB2-5A2D-9608-341FA10F53EF}"/>
              </a:ext>
            </a:extLst>
          </p:cNvPr>
          <p:cNvCxnSpPr>
            <a:cxnSpLocks/>
          </p:cNvCxnSpPr>
          <p:nvPr/>
        </p:nvCxnSpPr>
        <p:spPr>
          <a:xfrm flipV="1">
            <a:off x="1885950" y="4133850"/>
            <a:ext cx="108330" cy="7239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4AE229F-DDAB-B348-4F9B-5FB8387578A3}"/>
              </a:ext>
            </a:extLst>
          </p:cNvPr>
          <p:cNvSpPr txBox="1"/>
          <p:nvPr/>
        </p:nvSpPr>
        <p:spPr>
          <a:xfrm>
            <a:off x="437496" y="4425219"/>
            <a:ext cx="1448454" cy="461665"/>
          </a:xfrm>
          <a:prstGeom prst="rect">
            <a:avLst/>
          </a:prstGeom>
          <a:noFill/>
        </p:spPr>
        <p:txBody>
          <a:bodyPr wrap="square" rtlCol="0">
            <a:spAutoFit/>
          </a:bodyPr>
          <a:lstStyle/>
          <a:p>
            <a:r>
              <a:rPr lang="en-GB" sz="1200" b="1"/>
              <a:t>TRECC</a:t>
            </a:r>
          </a:p>
          <a:p>
            <a:r>
              <a:rPr lang="en-GB" sz="1200"/>
              <a:t>Côte d’Ivoire</a:t>
            </a:r>
          </a:p>
        </p:txBody>
      </p:sp>
      <p:cxnSp>
        <p:nvCxnSpPr>
          <p:cNvPr id="23" name="Straight Connector 22">
            <a:extLst>
              <a:ext uri="{FF2B5EF4-FFF2-40B4-BE49-F238E27FC236}">
                <a16:creationId xmlns:a16="http://schemas.microsoft.com/office/drawing/2014/main" id="{3BDC8B94-DFB5-ECCD-9EAA-103C557CB7A1}"/>
              </a:ext>
            </a:extLst>
          </p:cNvPr>
          <p:cNvCxnSpPr>
            <a:cxnSpLocks/>
          </p:cNvCxnSpPr>
          <p:nvPr/>
        </p:nvCxnSpPr>
        <p:spPr>
          <a:xfrm flipV="1">
            <a:off x="1074149" y="4133850"/>
            <a:ext cx="550288" cy="406400"/>
          </a:xfrm>
          <a:prstGeom prst="line">
            <a:avLst/>
          </a:prstGeom>
          <a:ln w="22225" cap="rnd">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8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7FF-2037-0097-2C3B-D3E528730294}"/>
              </a:ext>
            </a:extLst>
          </p:cNvPr>
          <p:cNvSpPr>
            <a:spLocks noGrp="1"/>
          </p:cNvSpPr>
          <p:nvPr>
            <p:ph type="title"/>
          </p:nvPr>
        </p:nvSpPr>
        <p:spPr/>
        <p:txBody>
          <a:bodyPr/>
          <a:lstStyle/>
          <a:p>
            <a:r>
              <a:rPr lang="en-GB">
                <a:solidFill>
                  <a:srgbClr val="004AAD"/>
                </a:solidFill>
              </a:rPr>
              <a:t>The Action Framework</a:t>
            </a:r>
          </a:p>
        </p:txBody>
      </p:sp>
      <p:grpSp>
        <p:nvGrpSpPr>
          <p:cNvPr id="3" name="Group 2">
            <a:extLst>
              <a:ext uri="{FF2B5EF4-FFF2-40B4-BE49-F238E27FC236}">
                <a16:creationId xmlns:a16="http://schemas.microsoft.com/office/drawing/2014/main" id="{750744F5-A90C-20A0-34FB-9EF391D66A5D}"/>
              </a:ext>
            </a:extLst>
          </p:cNvPr>
          <p:cNvGrpSpPr/>
          <p:nvPr/>
        </p:nvGrpSpPr>
        <p:grpSpPr>
          <a:xfrm>
            <a:off x="2428945" y="1574108"/>
            <a:ext cx="2877511" cy="2050370"/>
            <a:chOff x="3706957" y="5547928"/>
            <a:chExt cx="2877511" cy="2050370"/>
          </a:xfrm>
        </p:grpSpPr>
        <p:sp>
          <p:nvSpPr>
            <p:cNvPr id="4" name="Oval 3">
              <a:extLst>
                <a:ext uri="{FF2B5EF4-FFF2-40B4-BE49-F238E27FC236}">
                  <a16:creationId xmlns:a16="http://schemas.microsoft.com/office/drawing/2014/main" id="{FDFC5DFD-07F6-1124-E79B-A1FF194D72C8}"/>
                </a:ext>
              </a:extLst>
            </p:cNvPr>
            <p:cNvSpPr/>
            <p:nvPr/>
          </p:nvSpPr>
          <p:spPr>
            <a:xfrm>
              <a:off x="4258229" y="580984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chemeClr val="accent3"/>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1F49AEF1-7592-22CE-98CE-DF2AC44DBF55}"/>
                </a:ext>
              </a:extLst>
            </p:cNvPr>
            <p:cNvSpPr/>
            <p:nvPr/>
          </p:nvSpPr>
          <p:spPr>
            <a:xfrm>
              <a:off x="4690109" y="554792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F542F51-30D2-33A4-6756-4D9A089408A2}"/>
                </a:ext>
              </a:extLst>
            </p:cNvPr>
            <p:cNvSpPr/>
            <p:nvPr/>
          </p:nvSpPr>
          <p:spPr>
            <a:xfrm>
              <a:off x="3922022" y="629494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F936DE74-AC37-88CF-C337-CB2B28A457B8}"/>
                </a:ext>
              </a:extLst>
            </p:cNvPr>
            <p:cNvSpPr/>
            <p:nvPr/>
          </p:nvSpPr>
          <p:spPr>
            <a:xfrm>
              <a:off x="4497695" y="6417095"/>
              <a:ext cx="1003401" cy="2766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Opportunities</a:t>
              </a:r>
            </a:p>
          </p:txBody>
        </p:sp>
        <p:sp>
          <p:nvSpPr>
            <p:cNvPr id="8" name="Rounded Rectangle 7">
              <a:extLst>
                <a:ext uri="{FF2B5EF4-FFF2-40B4-BE49-F238E27FC236}">
                  <a16:creationId xmlns:a16="http://schemas.microsoft.com/office/drawing/2014/main" id="{30FA80A1-B525-7C0A-D81B-2CCD3813DE68}"/>
                </a:ext>
              </a:extLst>
            </p:cNvPr>
            <p:cNvSpPr/>
            <p:nvPr/>
          </p:nvSpPr>
          <p:spPr>
            <a:xfrm>
              <a:off x="3706957" y="6046638"/>
              <a:ext cx="653431" cy="2393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Timing</a:t>
              </a:r>
            </a:p>
          </p:txBody>
        </p:sp>
        <p:sp>
          <p:nvSpPr>
            <p:cNvPr id="9" name="Rounded Rectangle 8">
              <a:extLst>
                <a:ext uri="{FF2B5EF4-FFF2-40B4-BE49-F238E27FC236}">
                  <a16:creationId xmlns:a16="http://schemas.microsoft.com/office/drawing/2014/main" id="{E297C4E8-9631-CFA7-9998-E7F6D953DFCF}"/>
                </a:ext>
              </a:extLst>
            </p:cNvPr>
            <p:cNvSpPr/>
            <p:nvPr/>
          </p:nvSpPr>
          <p:spPr>
            <a:xfrm>
              <a:off x="5136237" y="5588901"/>
              <a:ext cx="1079259" cy="23611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Policy Windows</a:t>
              </a:r>
            </a:p>
          </p:txBody>
        </p:sp>
        <p:pic>
          <p:nvPicPr>
            <p:cNvPr id="10" name="Graphic 13" descr="Plane Window outline">
              <a:extLst>
                <a:ext uri="{FF2B5EF4-FFF2-40B4-BE49-F238E27FC236}">
                  <a16:creationId xmlns:a16="http://schemas.microsoft.com/office/drawing/2014/main" id="{FE752A58-23F0-7165-5B85-0DBF1A7A5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0109" y="5558762"/>
              <a:ext cx="523744" cy="523744"/>
            </a:xfrm>
            <a:prstGeom prst="rect">
              <a:avLst/>
            </a:prstGeom>
          </p:spPr>
        </p:pic>
        <p:sp>
          <p:nvSpPr>
            <p:cNvPr id="11" name="Oval 10">
              <a:extLst>
                <a:ext uri="{FF2B5EF4-FFF2-40B4-BE49-F238E27FC236}">
                  <a16:creationId xmlns:a16="http://schemas.microsoft.com/office/drawing/2014/main" id="{97412E5B-D98A-F198-CAAF-D3670EB45780}"/>
                </a:ext>
              </a:extLst>
            </p:cNvPr>
            <p:cNvSpPr/>
            <p:nvPr/>
          </p:nvSpPr>
          <p:spPr>
            <a:xfrm>
              <a:off x="5528275" y="6239189"/>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166979C-213B-7606-FC77-16FFE3B31679}"/>
                </a:ext>
              </a:extLst>
            </p:cNvPr>
            <p:cNvSpPr/>
            <p:nvPr/>
          </p:nvSpPr>
          <p:spPr>
            <a:xfrm>
              <a:off x="4753345" y="7013118"/>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Watch outline">
              <a:extLst>
                <a:ext uri="{FF2B5EF4-FFF2-40B4-BE49-F238E27FC236}">
                  <a16:creationId xmlns:a16="http://schemas.microsoft.com/office/drawing/2014/main" id="{91028AD6-BCC1-C0FB-13CC-1638B17F0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2106" y="6325666"/>
              <a:ext cx="523744" cy="523744"/>
            </a:xfrm>
            <a:prstGeom prst="rect">
              <a:avLst/>
            </a:prstGeom>
          </p:spPr>
        </p:pic>
        <p:pic>
          <p:nvPicPr>
            <p:cNvPr id="14" name="Graphic 14" descr="Anger Symbol outline">
              <a:extLst>
                <a:ext uri="{FF2B5EF4-FFF2-40B4-BE49-F238E27FC236}">
                  <a16:creationId xmlns:a16="http://schemas.microsoft.com/office/drawing/2014/main" id="{2BA92848-130D-A204-05F9-932E820BEF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9571" y="6228973"/>
              <a:ext cx="605612" cy="605612"/>
            </a:xfrm>
            <a:prstGeom prst="rect">
              <a:avLst/>
            </a:prstGeom>
          </p:spPr>
        </p:pic>
        <p:pic>
          <p:nvPicPr>
            <p:cNvPr id="15" name="Graphic 8" descr="Connections outline">
              <a:extLst>
                <a:ext uri="{FF2B5EF4-FFF2-40B4-BE49-F238E27FC236}">
                  <a16:creationId xmlns:a16="http://schemas.microsoft.com/office/drawing/2014/main" id="{2E88E715-91FB-0EE7-F893-725056B3E4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6146" y="7052714"/>
              <a:ext cx="501177" cy="501177"/>
            </a:xfrm>
            <a:prstGeom prst="rect">
              <a:avLst/>
            </a:prstGeom>
          </p:spPr>
        </p:pic>
        <p:sp>
          <p:nvSpPr>
            <p:cNvPr id="16" name="Rounded Rectangle 15">
              <a:extLst>
                <a:ext uri="{FF2B5EF4-FFF2-40B4-BE49-F238E27FC236}">
                  <a16:creationId xmlns:a16="http://schemas.microsoft.com/office/drawing/2014/main" id="{1B90A36B-E1B2-979F-FC68-21CAFD197577}"/>
                </a:ext>
              </a:extLst>
            </p:cNvPr>
            <p:cNvSpPr/>
            <p:nvPr/>
          </p:nvSpPr>
          <p:spPr>
            <a:xfrm>
              <a:off x="5604631" y="6844801"/>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Political and Social Context</a:t>
              </a:r>
            </a:p>
          </p:txBody>
        </p:sp>
        <p:sp>
          <p:nvSpPr>
            <p:cNvPr id="17" name="Rounded Rectangle 16">
              <a:extLst>
                <a:ext uri="{FF2B5EF4-FFF2-40B4-BE49-F238E27FC236}">
                  <a16:creationId xmlns:a16="http://schemas.microsoft.com/office/drawing/2014/main" id="{D48FD270-D149-234B-AA34-4B86426DC88A}"/>
                </a:ext>
              </a:extLst>
            </p:cNvPr>
            <p:cNvSpPr/>
            <p:nvPr/>
          </p:nvSpPr>
          <p:spPr>
            <a:xfrm>
              <a:off x="3870470" y="7172649"/>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Ecosystems</a:t>
              </a:r>
            </a:p>
          </p:txBody>
        </p:sp>
      </p:grpSp>
      <p:grpSp>
        <p:nvGrpSpPr>
          <p:cNvPr id="18" name="Group 17">
            <a:extLst>
              <a:ext uri="{FF2B5EF4-FFF2-40B4-BE49-F238E27FC236}">
                <a16:creationId xmlns:a16="http://schemas.microsoft.com/office/drawing/2014/main" id="{10612295-EE36-D035-0E56-EDA5ADE4979B}"/>
              </a:ext>
            </a:extLst>
          </p:cNvPr>
          <p:cNvGrpSpPr/>
          <p:nvPr/>
        </p:nvGrpSpPr>
        <p:grpSpPr>
          <a:xfrm>
            <a:off x="2385146" y="4345606"/>
            <a:ext cx="2840849" cy="1974734"/>
            <a:chOff x="425453" y="5613887"/>
            <a:chExt cx="2840849" cy="1974734"/>
          </a:xfrm>
        </p:grpSpPr>
        <p:sp>
          <p:nvSpPr>
            <p:cNvPr id="19" name="Oval 18">
              <a:extLst>
                <a:ext uri="{FF2B5EF4-FFF2-40B4-BE49-F238E27FC236}">
                  <a16:creationId xmlns:a16="http://schemas.microsoft.com/office/drawing/2014/main" id="{63FB20F4-4320-A3B3-F363-73DE67BF4738}"/>
                </a:ext>
              </a:extLst>
            </p:cNvPr>
            <p:cNvSpPr/>
            <p:nvPr/>
          </p:nvSpPr>
          <p:spPr>
            <a:xfrm>
              <a:off x="1201778" y="5938404"/>
              <a:ext cx="1469103" cy="1469103"/>
            </a:xfrm>
            <a:custGeom>
              <a:avLst/>
              <a:gdLst>
                <a:gd name="connsiteX0" fmla="*/ 0 w 1469103"/>
                <a:gd name="connsiteY0" fmla="*/ 734552 h 1469103"/>
                <a:gd name="connsiteX1" fmla="*/ 734552 w 1469103"/>
                <a:gd name="connsiteY1" fmla="*/ 0 h 1469103"/>
                <a:gd name="connsiteX2" fmla="*/ 1469104 w 1469103"/>
                <a:gd name="connsiteY2" fmla="*/ 734552 h 1469103"/>
                <a:gd name="connsiteX3" fmla="*/ 734552 w 1469103"/>
                <a:gd name="connsiteY3" fmla="*/ 1469104 h 1469103"/>
                <a:gd name="connsiteX4" fmla="*/ 0 w 1469103"/>
                <a:gd name="connsiteY4" fmla="*/ 734552 h 1469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103" h="1469103" extrusionOk="0">
                  <a:moveTo>
                    <a:pt x="0" y="734552"/>
                  </a:moveTo>
                  <a:cubicBezTo>
                    <a:pt x="-41787" y="303095"/>
                    <a:pt x="314714" y="5313"/>
                    <a:pt x="734552" y="0"/>
                  </a:cubicBezTo>
                  <a:cubicBezTo>
                    <a:pt x="1190205" y="10520"/>
                    <a:pt x="1388403" y="331436"/>
                    <a:pt x="1469104" y="734552"/>
                  </a:cubicBezTo>
                  <a:cubicBezTo>
                    <a:pt x="1457657" y="1151413"/>
                    <a:pt x="1127306" y="1540561"/>
                    <a:pt x="734552" y="1469104"/>
                  </a:cubicBezTo>
                  <a:cubicBezTo>
                    <a:pt x="264350" y="1433803"/>
                    <a:pt x="47677" y="1163015"/>
                    <a:pt x="0" y="734552"/>
                  </a:cubicBezTo>
                  <a:close/>
                </a:path>
              </a:pathLst>
            </a:custGeom>
            <a:noFill/>
            <a:ln w="28575">
              <a:solidFill>
                <a:schemeClr val="accent3"/>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29D2C37-BC66-7940-47E0-A8BF75888D74}"/>
                </a:ext>
              </a:extLst>
            </p:cNvPr>
            <p:cNvSpPr/>
            <p:nvPr/>
          </p:nvSpPr>
          <p:spPr>
            <a:xfrm>
              <a:off x="895674" y="6650204"/>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924EE53-206B-2843-CA53-6CAACEEAF32C}"/>
                </a:ext>
              </a:extLst>
            </p:cNvPr>
            <p:cNvSpPr/>
            <p:nvPr/>
          </p:nvSpPr>
          <p:spPr>
            <a:xfrm>
              <a:off x="1322828" y="5680486"/>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extLst>
                <a:ext uri="{FF2B5EF4-FFF2-40B4-BE49-F238E27FC236}">
                  <a16:creationId xmlns:a16="http://schemas.microsoft.com/office/drawing/2014/main" id="{1BBE474C-07A4-0E48-7D1D-1A788BF12E16}"/>
                </a:ext>
              </a:extLst>
            </p:cNvPr>
            <p:cNvSpPr/>
            <p:nvPr/>
          </p:nvSpPr>
          <p:spPr>
            <a:xfrm>
              <a:off x="1408171" y="6367694"/>
              <a:ext cx="1065547" cy="561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bg1">
                      <a:lumMod val="50000"/>
                    </a:schemeClr>
                  </a:solidFill>
                </a:rPr>
                <a:t>Characteristics and Assets</a:t>
              </a:r>
            </a:p>
          </p:txBody>
        </p:sp>
        <p:sp>
          <p:nvSpPr>
            <p:cNvPr id="23" name="Rectangle 22">
              <a:extLst>
                <a:ext uri="{FF2B5EF4-FFF2-40B4-BE49-F238E27FC236}">
                  <a16:creationId xmlns:a16="http://schemas.microsoft.com/office/drawing/2014/main" id="{25262017-4EDA-82F1-0F6E-9E07A075D22C}"/>
                </a:ext>
              </a:extLst>
            </p:cNvPr>
            <p:cNvSpPr/>
            <p:nvPr/>
          </p:nvSpPr>
          <p:spPr>
            <a:xfrm>
              <a:off x="425453" y="7150475"/>
              <a:ext cx="979837" cy="34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Commitment</a:t>
              </a:r>
            </a:p>
          </p:txBody>
        </p:sp>
        <p:sp>
          <p:nvSpPr>
            <p:cNvPr id="24" name="Rounded Rectangle 23">
              <a:extLst>
                <a:ext uri="{FF2B5EF4-FFF2-40B4-BE49-F238E27FC236}">
                  <a16:creationId xmlns:a16="http://schemas.microsoft.com/office/drawing/2014/main" id="{67C0AC5B-8D20-8057-F567-72A76766632B}"/>
                </a:ext>
              </a:extLst>
            </p:cNvPr>
            <p:cNvSpPr/>
            <p:nvPr/>
          </p:nvSpPr>
          <p:spPr>
            <a:xfrm>
              <a:off x="573394" y="5948729"/>
              <a:ext cx="772459" cy="25033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Alignment</a:t>
              </a:r>
            </a:p>
          </p:txBody>
        </p:sp>
        <p:sp>
          <p:nvSpPr>
            <p:cNvPr id="25" name="Rounded Rectangle 24">
              <a:extLst>
                <a:ext uri="{FF2B5EF4-FFF2-40B4-BE49-F238E27FC236}">
                  <a16:creationId xmlns:a16="http://schemas.microsoft.com/office/drawing/2014/main" id="{E1501D2D-35C3-E828-ED90-0CC9B6B7E7BF}"/>
                </a:ext>
              </a:extLst>
            </p:cNvPr>
            <p:cNvSpPr/>
            <p:nvPr/>
          </p:nvSpPr>
          <p:spPr>
            <a:xfrm>
              <a:off x="2044621" y="5613887"/>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Technical Capabilities</a:t>
              </a:r>
            </a:p>
          </p:txBody>
        </p:sp>
        <p:sp>
          <p:nvSpPr>
            <p:cNvPr id="26" name="Rounded Rectangle 25">
              <a:extLst>
                <a:ext uri="{FF2B5EF4-FFF2-40B4-BE49-F238E27FC236}">
                  <a16:creationId xmlns:a16="http://schemas.microsoft.com/office/drawing/2014/main" id="{FB254C1E-68E6-8849-76BE-4B10999F869D}"/>
                </a:ext>
              </a:extLst>
            </p:cNvPr>
            <p:cNvSpPr/>
            <p:nvPr/>
          </p:nvSpPr>
          <p:spPr>
            <a:xfrm>
              <a:off x="2286465" y="7087378"/>
              <a:ext cx="979837" cy="3430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Skilful Leadership</a:t>
              </a:r>
            </a:p>
          </p:txBody>
        </p:sp>
        <p:pic>
          <p:nvPicPr>
            <p:cNvPr id="27" name="Graphic 1" descr="Tree With Roots outline">
              <a:extLst>
                <a:ext uri="{FF2B5EF4-FFF2-40B4-BE49-F238E27FC236}">
                  <a16:creationId xmlns:a16="http://schemas.microsoft.com/office/drawing/2014/main" id="{CEBA8DD1-F2E2-F086-65CC-048886826E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372" y="6663227"/>
              <a:ext cx="545785" cy="545785"/>
            </a:xfrm>
            <a:prstGeom prst="rect">
              <a:avLst/>
            </a:prstGeom>
          </p:spPr>
        </p:pic>
        <p:pic>
          <p:nvPicPr>
            <p:cNvPr id="28" name="Graphic 3" descr="Handshake outline">
              <a:extLst>
                <a:ext uri="{FF2B5EF4-FFF2-40B4-BE49-F238E27FC236}">
                  <a16:creationId xmlns:a16="http://schemas.microsoft.com/office/drawing/2014/main" id="{1A5E0FFC-5C26-29EB-4F4F-9462D29066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2828" y="5739579"/>
              <a:ext cx="545785" cy="545785"/>
            </a:xfrm>
            <a:prstGeom prst="rect">
              <a:avLst/>
            </a:prstGeom>
          </p:spPr>
        </p:pic>
        <p:sp>
          <p:nvSpPr>
            <p:cNvPr id="29" name="Oval 28">
              <a:extLst>
                <a:ext uri="{FF2B5EF4-FFF2-40B4-BE49-F238E27FC236}">
                  <a16:creationId xmlns:a16="http://schemas.microsoft.com/office/drawing/2014/main" id="{36E35D04-0C35-F6EE-F196-BFC5FF5BFA93}"/>
                </a:ext>
              </a:extLst>
            </p:cNvPr>
            <p:cNvSpPr/>
            <p:nvPr/>
          </p:nvSpPr>
          <p:spPr>
            <a:xfrm>
              <a:off x="2262386" y="6036745"/>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4" descr="Lightbulb and gear outline">
              <a:extLst>
                <a:ext uri="{FF2B5EF4-FFF2-40B4-BE49-F238E27FC236}">
                  <a16:creationId xmlns:a16="http://schemas.microsoft.com/office/drawing/2014/main" id="{40276A58-5C9D-636E-9000-816C97F2E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30416" y="5997900"/>
              <a:ext cx="531091" cy="531091"/>
            </a:xfrm>
            <a:prstGeom prst="rect">
              <a:avLst/>
            </a:prstGeom>
          </p:spPr>
        </p:pic>
        <p:sp>
          <p:nvSpPr>
            <p:cNvPr id="31" name="Oval 30">
              <a:extLst>
                <a:ext uri="{FF2B5EF4-FFF2-40B4-BE49-F238E27FC236}">
                  <a16:creationId xmlns:a16="http://schemas.microsoft.com/office/drawing/2014/main" id="{ED832399-7245-F374-6B10-02031A99BB68}"/>
                </a:ext>
              </a:extLst>
            </p:cNvPr>
            <p:cNvSpPr/>
            <p:nvPr/>
          </p:nvSpPr>
          <p:spPr>
            <a:xfrm>
              <a:off x="1798247" y="7003441"/>
              <a:ext cx="585180" cy="5851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5" descr="Group brainstorm outline">
              <a:extLst>
                <a:ext uri="{FF2B5EF4-FFF2-40B4-BE49-F238E27FC236}">
                  <a16:creationId xmlns:a16="http://schemas.microsoft.com/office/drawing/2014/main" id="{D415091D-D006-849B-CFD5-93DDAE68075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52336" y="7005878"/>
              <a:ext cx="531091" cy="531091"/>
            </a:xfrm>
            <a:prstGeom prst="rect">
              <a:avLst/>
            </a:prstGeom>
          </p:spPr>
        </p:pic>
      </p:grpSp>
      <p:grpSp>
        <p:nvGrpSpPr>
          <p:cNvPr id="38" name="Group 37">
            <a:extLst>
              <a:ext uri="{FF2B5EF4-FFF2-40B4-BE49-F238E27FC236}">
                <a16:creationId xmlns:a16="http://schemas.microsoft.com/office/drawing/2014/main" id="{C33E71B6-6292-1330-B788-40F2647E4EDB}"/>
              </a:ext>
            </a:extLst>
          </p:cNvPr>
          <p:cNvGrpSpPr/>
          <p:nvPr/>
        </p:nvGrpSpPr>
        <p:grpSpPr>
          <a:xfrm>
            <a:off x="838199" y="1506606"/>
            <a:ext cx="1514133" cy="4752679"/>
            <a:chOff x="838199" y="1506606"/>
            <a:chExt cx="1514133" cy="4752679"/>
          </a:xfrm>
        </p:grpSpPr>
        <p:sp>
          <p:nvSpPr>
            <p:cNvPr id="33" name="Rounded Rectangle 32">
              <a:extLst>
                <a:ext uri="{FF2B5EF4-FFF2-40B4-BE49-F238E27FC236}">
                  <a16:creationId xmlns:a16="http://schemas.microsoft.com/office/drawing/2014/main" id="{F293996F-E95E-32E7-B168-6CF1A039AC80}"/>
                </a:ext>
              </a:extLst>
            </p:cNvPr>
            <p:cNvSpPr/>
            <p:nvPr/>
          </p:nvSpPr>
          <p:spPr>
            <a:xfrm>
              <a:off x="838199" y="1506606"/>
              <a:ext cx="1514133" cy="4752679"/>
            </a:xfrm>
            <a:prstGeom prst="roundRect">
              <a:avLst>
                <a:gd name="adj" fmla="val 94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a:extLst>
                <a:ext uri="{FF2B5EF4-FFF2-40B4-BE49-F238E27FC236}">
                  <a16:creationId xmlns:a16="http://schemas.microsoft.com/office/drawing/2014/main" id="{5A5B25DE-AA7F-5375-AF77-41938256F353}"/>
                </a:ext>
              </a:extLst>
            </p:cNvPr>
            <p:cNvSpPr/>
            <p:nvPr/>
          </p:nvSpPr>
          <p:spPr>
            <a:xfrm>
              <a:off x="886472" y="1647174"/>
              <a:ext cx="1404000" cy="794288"/>
            </a:xfrm>
            <a:prstGeom prst="roundRect">
              <a:avLst>
                <a:gd name="adj" fmla="val 17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data &amp; evidence</a:t>
              </a:r>
              <a:r>
                <a:rPr lang="en-GB" sz="1050">
                  <a:solidFill>
                    <a:schemeClr val="tx1"/>
                  </a:solidFill>
                </a:rPr>
                <a:t> and shared understanding on non-state actors</a:t>
              </a:r>
            </a:p>
          </p:txBody>
        </p:sp>
        <p:sp>
          <p:nvSpPr>
            <p:cNvPr id="35" name="Rounded Rectangle 34">
              <a:extLst>
                <a:ext uri="{FF2B5EF4-FFF2-40B4-BE49-F238E27FC236}">
                  <a16:creationId xmlns:a16="http://schemas.microsoft.com/office/drawing/2014/main" id="{2048DCC6-9B96-495B-366F-08A1371669CD}"/>
                </a:ext>
              </a:extLst>
            </p:cNvPr>
            <p:cNvSpPr/>
            <p:nvPr/>
          </p:nvSpPr>
          <p:spPr>
            <a:xfrm>
              <a:off x="881052" y="2623710"/>
              <a:ext cx="1404000" cy="794288"/>
            </a:xfrm>
            <a:prstGeom prst="roundRect">
              <a:avLst>
                <a:gd name="adj" fmla="val 14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mindset</a:t>
              </a:r>
              <a:r>
                <a:rPr lang="en-GB" sz="1050">
                  <a:solidFill>
                    <a:schemeClr val="tx1"/>
                  </a:solidFill>
                </a:rPr>
                <a:t> that sees non-state education as outside public policy</a:t>
              </a:r>
            </a:p>
          </p:txBody>
        </p:sp>
        <p:sp>
          <p:nvSpPr>
            <p:cNvPr id="36" name="Rounded Rectangle 35">
              <a:extLst>
                <a:ext uri="{FF2B5EF4-FFF2-40B4-BE49-F238E27FC236}">
                  <a16:creationId xmlns:a16="http://schemas.microsoft.com/office/drawing/2014/main" id="{62C20806-57AA-C309-7943-7EC989A4C2AD}"/>
                </a:ext>
              </a:extLst>
            </p:cNvPr>
            <p:cNvSpPr/>
            <p:nvPr/>
          </p:nvSpPr>
          <p:spPr>
            <a:xfrm>
              <a:off x="897067" y="4385834"/>
              <a:ext cx="1404000" cy="794289"/>
            </a:xfrm>
            <a:prstGeom prst="roundRect">
              <a:avLst>
                <a:gd name="adj" fmla="val 153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policy &amp; delivery solutions</a:t>
              </a:r>
              <a:r>
                <a:rPr lang="en-GB" sz="1050">
                  <a:solidFill>
                    <a:schemeClr val="tx1"/>
                  </a:solidFill>
                </a:rPr>
                <a:t> for public-private collaboration </a:t>
              </a:r>
            </a:p>
          </p:txBody>
        </p:sp>
        <p:sp>
          <p:nvSpPr>
            <p:cNvPr id="37" name="Rounded Rectangle 36">
              <a:extLst>
                <a:ext uri="{FF2B5EF4-FFF2-40B4-BE49-F238E27FC236}">
                  <a16:creationId xmlns:a16="http://schemas.microsoft.com/office/drawing/2014/main" id="{3ED12D0E-74BF-F88C-B6BA-0609EBE6F6EB}"/>
                </a:ext>
              </a:extLst>
            </p:cNvPr>
            <p:cNvSpPr/>
            <p:nvPr/>
          </p:nvSpPr>
          <p:spPr>
            <a:xfrm>
              <a:off x="897067" y="5362370"/>
              <a:ext cx="1404000" cy="794289"/>
            </a:xfrm>
            <a:prstGeom prst="roundRect">
              <a:avLst>
                <a:gd name="adj" fmla="val 165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Lack of </a:t>
              </a:r>
              <a:r>
                <a:rPr lang="en-GB" sz="1050" b="1">
                  <a:solidFill>
                    <a:schemeClr val="tx1"/>
                  </a:solidFill>
                </a:rPr>
                <a:t>catalytic funding</a:t>
              </a:r>
              <a:r>
                <a:rPr lang="en-GB" sz="1050">
                  <a:solidFill>
                    <a:schemeClr val="tx1"/>
                  </a:solidFill>
                </a:rPr>
                <a:t> &amp; platforms to support public-private collaboration</a:t>
              </a:r>
              <a:endParaRPr lang="en-GB" sz="1050" b="1">
                <a:solidFill>
                  <a:schemeClr val="tx1"/>
                </a:solidFill>
              </a:endParaRPr>
            </a:p>
          </p:txBody>
        </p:sp>
      </p:grpSp>
      <p:sp>
        <p:nvSpPr>
          <p:cNvPr id="40" name="Rounded Rectangle 1">
            <a:extLst>
              <a:ext uri="{FF2B5EF4-FFF2-40B4-BE49-F238E27FC236}">
                <a16:creationId xmlns:a16="http://schemas.microsoft.com/office/drawing/2014/main" id="{67756411-C3FF-783C-2BDC-D64A3698C16F}"/>
              </a:ext>
            </a:extLst>
          </p:cNvPr>
          <p:cNvSpPr/>
          <p:nvPr/>
        </p:nvSpPr>
        <p:spPr>
          <a:xfrm>
            <a:off x="6778305" y="47317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Modelling &amp; Testing solutions</a:t>
            </a:r>
          </a:p>
        </p:txBody>
      </p:sp>
      <p:sp>
        <p:nvSpPr>
          <p:cNvPr id="41" name="Rounded Rectangle 40">
            <a:extLst>
              <a:ext uri="{FF2B5EF4-FFF2-40B4-BE49-F238E27FC236}">
                <a16:creationId xmlns:a16="http://schemas.microsoft.com/office/drawing/2014/main" id="{10554B36-DCAF-3055-6AE8-C4928B1B75FB}"/>
              </a:ext>
            </a:extLst>
          </p:cNvPr>
          <p:cNvSpPr/>
          <p:nvPr/>
        </p:nvSpPr>
        <p:spPr>
          <a:xfrm>
            <a:off x="5397727" y="2469485"/>
            <a:ext cx="1036551" cy="5487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tx1"/>
                </a:solidFill>
              </a:rPr>
              <a:t>Data &amp; Evidence</a:t>
            </a:r>
            <a:r>
              <a:rPr lang="en-GB" sz="1050" dirty="0">
                <a:solidFill>
                  <a:schemeClr val="tx1"/>
                </a:solidFill>
              </a:rPr>
              <a:t> </a:t>
            </a:r>
            <a:r>
              <a:rPr lang="en-GB" sz="1050" b="1" dirty="0">
                <a:solidFill>
                  <a:schemeClr val="tx1"/>
                </a:solidFill>
              </a:rPr>
              <a:t>Generation</a:t>
            </a:r>
          </a:p>
        </p:txBody>
      </p:sp>
      <p:sp>
        <p:nvSpPr>
          <p:cNvPr id="42" name="Rounded Rectangle 41">
            <a:extLst>
              <a:ext uri="{FF2B5EF4-FFF2-40B4-BE49-F238E27FC236}">
                <a16:creationId xmlns:a16="http://schemas.microsoft.com/office/drawing/2014/main" id="{4B25D7C2-6176-0E84-BBFE-B6469E2F4D99}"/>
              </a:ext>
            </a:extLst>
          </p:cNvPr>
          <p:cNvSpPr/>
          <p:nvPr/>
        </p:nvSpPr>
        <p:spPr>
          <a:xfrm>
            <a:off x="5402226" y="3613467"/>
            <a:ext cx="1036551" cy="5492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Coalition Building</a:t>
            </a:r>
          </a:p>
        </p:txBody>
      </p:sp>
      <p:sp>
        <p:nvSpPr>
          <p:cNvPr id="43" name="Rounded Rectangle 1">
            <a:extLst>
              <a:ext uri="{FF2B5EF4-FFF2-40B4-BE49-F238E27FC236}">
                <a16:creationId xmlns:a16="http://schemas.microsoft.com/office/drawing/2014/main" id="{45AF62B6-08DB-B174-65C5-48CC24793F0F}"/>
              </a:ext>
            </a:extLst>
          </p:cNvPr>
          <p:cNvSpPr/>
          <p:nvPr/>
        </p:nvSpPr>
        <p:spPr>
          <a:xfrm>
            <a:off x="6778305" y="3588546"/>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Issue Framing</a:t>
            </a:r>
          </a:p>
        </p:txBody>
      </p:sp>
      <p:sp>
        <p:nvSpPr>
          <p:cNvPr id="44" name="Rounded Rectangle 1">
            <a:extLst>
              <a:ext uri="{FF2B5EF4-FFF2-40B4-BE49-F238E27FC236}">
                <a16:creationId xmlns:a16="http://schemas.microsoft.com/office/drawing/2014/main" id="{1727A3EF-151C-BEB0-AED4-6D0B5BFC19C6}"/>
              </a:ext>
            </a:extLst>
          </p:cNvPr>
          <p:cNvSpPr/>
          <p:nvPr/>
        </p:nvSpPr>
        <p:spPr>
          <a:xfrm>
            <a:off x="5389806" y="4768464"/>
            <a:ext cx="1053427" cy="5446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Catalytic Funding</a:t>
            </a:r>
          </a:p>
        </p:txBody>
      </p:sp>
      <p:sp>
        <p:nvSpPr>
          <p:cNvPr id="45" name="Rounded Rectangle 1">
            <a:extLst>
              <a:ext uri="{FF2B5EF4-FFF2-40B4-BE49-F238E27FC236}">
                <a16:creationId xmlns:a16="http://schemas.microsoft.com/office/drawing/2014/main" id="{5FF40812-45E0-39D0-E7FA-B3B577D8B2A0}"/>
              </a:ext>
            </a:extLst>
          </p:cNvPr>
          <p:cNvSpPr/>
          <p:nvPr/>
        </p:nvSpPr>
        <p:spPr>
          <a:xfrm>
            <a:off x="6734333" y="2361233"/>
            <a:ext cx="1053427" cy="59913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Trust Building</a:t>
            </a:r>
          </a:p>
        </p:txBody>
      </p:sp>
      <p:sp>
        <p:nvSpPr>
          <p:cNvPr id="46" name="Rounded Rectangle 45">
            <a:extLst>
              <a:ext uri="{FF2B5EF4-FFF2-40B4-BE49-F238E27FC236}">
                <a16:creationId xmlns:a16="http://schemas.microsoft.com/office/drawing/2014/main" id="{AA8B827F-BD01-D0F9-8DBD-853C75B6CDDB}"/>
              </a:ext>
            </a:extLst>
          </p:cNvPr>
          <p:cNvSpPr/>
          <p:nvPr/>
        </p:nvSpPr>
        <p:spPr>
          <a:xfrm rot="5400000">
            <a:off x="4360474" y="2543543"/>
            <a:ext cx="4541578" cy="2684655"/>
          </a:xfrm>
          <a:prstGeom prst="roundRect">
            <a:avLst>
              <a:gd name="adj" fmla="val 9774"/>
            </a:avLst>
          </a:prstGeom>
          <a:noFill/>
          <a:ln w="28575" cap="rnd">
            <a:solidFill>
              <a:schemeClr val="bg1">
                <a:lumMod val="75000"/>
              </a:schemeClr>
            </a:solidFill>
            <a:prstDash val="lgDash"/>
            <a:extLst>
              <a:ext uri="{C807C97D-BFC1-408E-A445-0C87EB9F89A2}">
                <ask:lineSketchStyleProps xmlns:ask="http://schemas.microsoft.com/office/drawing/2018/sketchyshapes" sd="1219033472">
                  <a:custGeom>
                    <a:avLst/>
                    <a:gdLst>
                      <a:gd name="connsiteX0" fmla="*/ 0 w 5872315"/>
                      <a:gd name="connsiteY0" fmla="*/ 0 h 2189340"/>
                      <a:gd name="connsiteX1" fmla="*/ 593756 w 5872315"/>
                      <a:gd name="connsiteY1" fmla="*/ 0 h 2189340"/>
                      <a:gd name="connsiteX2" fmla="*/ 1070066 w 5872315"/>
                      <a:gd name="connsiteY2" fmla="*/ 0 h 2189340"/>
                      <a:gd name="connsiteX3" fmla="*/ 1839992 w 5872315"/>
                      <a:gd name="connsiteY3" fmla="*/ 0 h 2189340"/>
                      <a:gd name="connsiteX4" fmla="*/ 2433748 w 5872315"/>
                      <a:gd name="connsiteY4" fmla="*/ 0 h 2189340"/>
                      <a:gd name="connsiteX5" fmla="*/ 3027505 w 5872315"/>
                      <a:gd name="connsiteY5" fmla="*/ 0 h 2189340"/>
                      <a:gd name="connsiteX6" fmla="*/ 3797430 w 5872315"/>
                      <a:gd name="connsiteY6" fmla="*/ 0 h 2189340"/>
                      <a:gd name="connsiteX7" fmla="*/ 4332464 w 5872315"/>
                      <a:gd name="connsiteY7" fmla="*/ 0 h 2189340"/>
                      <a:gd name="connsiteX8" fmla="*/ 5102389 w 5872315"/>
                      <a:gd name="connsiteY8" fmla="*/ 0 h 2189340"/>
                      <a:gd name="connsiteX9" fmla="*/ 5872315 w 5872315"/>
                      <a:gd name="connsiteY9" fmla="*/ 0 h 2189340"/>
                      <a:gd name="connsiteX10" fmla="*/ 5872315 w 5872315"/>
                      <a:gd name="connsiteY10" fmla="*/ 547335 h 2189340"/>
                      <a:gd name="connsiteX11" fmla="*/ 5872315 w 5872315"/>
                      <a:gd name="connsiteY11" fmla="*/ 1094670 h 2189340"/>
                      <a:gd name="connsiteX12" fmla="*/ 5872315 w 5872315"/>
                      <a:gd name="connsiteY12" fmla="*/ 1663898 h 2189340"/>
                      <a:gd name="connsiteX13" fmla="*/ 5872315 w 5872315"/>
                      <a:gd name="connsiteY13" fmla="*/ 2189340 h 2189340"/>
                      <a:gd name="connsiteX14" fmla="*/ 5219836 w 5872315"/>
                      <a:gd name="connsiteY14" fmla="*/ 2189340 h 2189340"/>
                      <a:gd name="connsiteX15" fmla="*/ 4684802 w 5872315"/>
                      <a:gd name="connsiteY15" fmla="*/ 2189340 h 2189340"/>
                      <a:gd name="connsiteX16" fmla="*/ 4032323 w 5872315"/>
                      <a:gd name="connsiteY16" fmla="*/ 2189340 h 2189340"/>
                      <a:gd name="connsiteX17" fmla="*/ 3262397 w 5872315"/>
                      <a:gd name="connsiteY17" fmla="*/ 2189340 h 2189340"/>
                      <a:gd name="connsiteX18" fmla="*/ 2609918 w 5872315"/>
                      <a:gd name="connsiteY18" fmla="*/ 2189340 h 2189340"/>
                      <a:gd name="connsiteX19" fmla="*/ 2133608 w 5872315"/>
                      <a:gd name="connsiteY19" fmla="*/ 2189340 h 2189340"/>
                      <a:gd name="connsiteX20" fmla="*/ 1598575 w 5872315"/>
                      <a:gd name="connsiteY20" fmla="*/ 2189340 h 2189340"/>
                      <a:gd name="connsiteX21" fmla="*/ 828649 w 5872315"/>
                      <a:gd name="connsiteY21" fmla="*/ 2189340 h 2189340"/>
                      <a:gd name="connsiteX22" fmla="*/ 0 w 5872315"/>
                      <a:gd name="connsiteY22" fmla="*/ 2189340 h 2189340"/>
                      <a:gd name="connsiteX23" fmla="*/ 0 w 5872315"/>
                      <a:gd name="connsiteY23" fmla="*/ 1685792 h 2189340"/>
                      <a:gd name="connsiteX24" fmla="*/ 0 w 5872315"/>
                      <a:gd name="connsiteY24" fmla="*/ 1160350 h 2189340"/>
                      <a:gd name="connsiteX25" fmla="*/ 0 w 5872315"/>
                      <a:gd name="connsiteY25" fmla="*/ 678695 h 2189340"/>
                      <a:gd name="connsiteX26" fmla="*/ 0 w 5872315"/>
                      <a:gd name="connsiteY26" fmla="*/ 0 h 218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72315" h="2189340" extrusionOk="0">
                        <a:moveTo>
                          <a:pt x="0" y="0"/>
                        </a:moveTo>
                        <a:cubicBezTo>
                          <a:pt x="260285" y="-28570"/>
                          <a:pt x="351827" y="-11255"/>
                          <a:pt x="593756" y="0"/>
                        </a:cubicBezTo>
                        <a:cubicBezTo>
                          <a:pt x="835685" y="11255"/>
                          <a:pt x="869854" y="-21339"/>
                          <a:pt x="1070066" y="0"/>
                        </a:cubicBezTo>
                        <a:cubicBezTo>
                          <a:pt x="1270278" y="21339"/>
                          <a:pt x="1473921" y="10220"/>
                          <a:pt x="1839992" y="0"/>
                        </a:cubicBezTo>
                        <a:cubicBezTo>
                          <a:pt x="2206063" y="-10220"/>
                          <a:pt x="2287931" y="-27483"/>
                          <a:pt x="2433748" y="0"/>
                        </a:cubicBezTo>
                        <a:cubicBezTo>
                          <a:pt x="2579565" y="27483"/>
                          <a:pt x="2899749" y="12311"/>
                          <a:pt x="3027505" y="0"/>
                        </a:cubicBezTo>
                        <a:cubicBezTo>
                          <a:pt x="3155261" y="-12311"/>
                          <a:pt x="3637715" y="30867"/>
                          <a:pt x="3797430" y="0"/>
                        </a:cubicBezTo>
                        <a:cubicBezTo>
                          <a:pt x="3957145" y="-30867"/>
                          <a:pt x="4085917" y="8486"/>
                          <a:pt x="4332464" y="0"/>
                        </a:cubicBezTo>
                        <a:cubicBezTo>
                          <a:pt x="4579011" y="-8486"/>
                          <a:pt x="4755822" y="-24635"/>
                          <a:pt x="5102389" y="0"/>
                        </a:cubicBezTo>
                        <a:cubicBezTo>
                          <a:pt x="5448956" y="24635"/>
                          <a:pt x="5608631" y="-2155"/>
                          <a:pt x="5872315" y="0"/>
                        </a:cubicBezTo>
                        <a:cubicBezTo>
                          <a:pt x="5862148" y="241870"/>
                          <a:pt x="5846633" y="278606"/>
                          <a:pt x="5872315" y="547335"/>
                        </a:cubicBezTo>
                        <a:cubicBezTo>
                          <a:pt x="5897997" y="816064"/>
                          <a:pt x="5878781" y="863609"/>
                          <a:pt x="5872315" y="1094670"/>
                        </a:cubicBezTo>
                        <a:cubicBezTo>
                          <a:pt x="5865849" y="1325731"/>
                          <a:pt x="5871564" y="1521931"/>
                          <a:pt x="5872315" y="1663898"/>
                        </a:cubicBezTo>
                        <a:cubicBezTo>
                          <a:pt x="5873066" y="1805865"/>
                          <a:pt x="5870631" y="1936723"/>
                          <a:pt x="5872315" y="2189340"/>
                        </a:cubicBezTo>
                        <a:cubicBezTo>
                          <a:pt x="5609068" y="2178872"/>
                          <a:pt x="5402941" y="2165434"/>
                          <a:pt x="5219836" y="2189340"/>
                        </a:cubicBezTo>
                        <a:cubicBezTo>
                          <a:pt x="5036731" y="2213246"/>
                          <a:pt x="4880947" y="2169926"/>
                          <a:pt x="4684802" y="2189340"/>
                        </a:cubicBezTo>
                        <a:cubicBezTo>
                          <a:pt x="4488657" y="2208754"/>
                          <a:pt x="4218339" y="2205799"/>
                          <a:pt x="4032323" y="2189340"/>
                        </a:cubicBezTo>
                        <a:cubicBezTo>
                          <a:pt x="3846307" y="2172881"/>
                          <a:pt x="3641281" y="2186833"/>
                          <a:pt x="3262397" y="2189340"/>
                        </a:cubicBezTo>
                        <a:cubicBezTo>
                          <a:pt x="2883513" y="2191847"/>
                          <a:pt x="2928396" y="2169009"/>
                          <a:pt x="2609918" y="2189340"/>
                        </a:cubicBezTo>
                        <a:cubicBezTo>
                          <a:pt x="2291440" y="2209671"/>
                          <a:pt x="2263319" y="2171998"/>
                          <a:pt x="2133608" y="2189340"/>
                        </a:cubicBezTo>
                        <a:cubicBezTo>
                          <a:pt x="2003897" y="2206683"/>
                          <a:pt x="1805814" y="2189599"/>
                          <a:pt x="1598575" y="2189340"/>
                        </a:cubicBezTo>
                        <a:cubicBezTo>
                          <a:pt x="1391336" y="2189081"/>
                          <a:pt x="1144145" y="2227798"/>
                          <a:pt x="828649" y="2189340"/>
                        </a:cubicBezTo>
                        <a:cubicBezTo>
                          <a:pt x="513153" y="2150882"/>
                          <a:pt x="255580" y="2225600"/>
                          <a:pt x="0" y="2189340"/>
                        </a:cubicBezTo>
                        <a:cubicBezTo>
                          <a:pt x="-11047" y="2056726"/>
                          <a:pt x="7889" y="1811026"/>
                          <a:pt x="0" y="1685792"/>
                        </a:cubicBezTo>
                        <a:cubicBezTo>
                          <a:pt x="-7889" y="1560558"/>
                          <a:pt x="6810" y="1353105"/>
                          <a:pt x="0" y="1160350"/>
                        </a:cubicBezTo>
                        <a:cubicBezTo>
                          <a:pt x="-6810" y="967595"/>
                          <a:pt x="-22877" y="907216"/>
                          <a:pt x="0" y="678695"/>
                        </a:cubicBezTo>
                        <a:cubicBezTo>
                          <a:pt x="22877" y="450174"/>
                          <a:pt x="24525" y="24714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6EF67D8-0489-5CB5-94EC-8A26455EDEA1}"/>
              </a:ext>
            </a:extLst>
          </p:cNvPr>
          <p:cNvSpPr txBox="1"/>
          <p:nvPr/>
        </p:nvSpPr>
        <p:spPr>
          <a:xfrm>
            <a:off x="5800419" y="1251256"/>
            <a:ext cx="1623472" cy="461665"/>
          </a:xfrm>
          <a:prstGeom prst="rect">
            <a:avLst/>
          </a:prstGeom>
          <a:solidFill>
            <a:schemeClr val="bg1"/>
          </a:solidFill>
        </p:spPr>
        <p:txBody>
          <a:bodyPr wrap="square" rtlCol="0">
            <a:spAutoFit/>
          </a:bodyPr>
          <a:lstStyle/>
          <a:p>
            <a:pPr algn="ctr"/>
            <a:r>
              <a:rPr lang="en-GB" sz="1200" b="1"/>
              <a:t>Activities to build Engagement</a:t>
            </a:r>
          </a:p>
        </p:txBody>
      </p:sp>
      <p:cxnSp>
        <p:nvCxnSpPr>
          <p:cNvPr id="48" name="Straight Connector 47">
            <a:extLst>
              <a:ext uri="{FF2B5EF4-FFF2-40B4-BE49-F238E27FC236}">
                <a16:creationId xmlns:a16="http://schemas.microsoft.com/office/drawing/2014/main" id="{49F70F47-653B-7C10-52F4-CDD1517B0CA0}"/>
              </a:ext>
            </a:extLst>
          </p:cNvPr>
          <p:cNvCxnSpPr/>
          <p:nvPr/>
        </p:nvCxnSpPr>
        <p:spPr>
          <a:xfrm rot="5400000">
            <a:off x="4488913" y="3907080"/>
            <a:ext cx="420294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1A5B9CF-AA9B-6197-F391-F69F9EAFEAE1}"/>
              </a:ext>
            </a:extLst>
          </p:cNvPr>
          <p:cNvSpPr txBox="1"/>
          <p:nvPr/>
        </p:nvSpPr>
        <p:spPr>
          <a:xfrm>
            <a:off x="5509085" y="1795320"/>
            <a:ext cx="1081298" cy="430887"/>
          </a:xfrm>
          <a:prstGeom prst="rect">
            <a:avLst/>
          </a:prstGeom>
          <a:noFill/>
        </p:spPr>
        <p:txBody>
          <a:bodyPr wrap="square" rtlCol="0">
            <a:spAutoFit/>
          </a:bodyPr>
          <a:lstStyle/>
          <a:p>
            <a:r>
              <a:rPr lang="en-GB" sz="1100" b="1">
                <a:solidFill>
                  <a:schemeClr val="bg1">
                    <a:lumMod val="50000"/>
                  </a:schemeClr>
                </a:solidFill>
              </a:rPr>
              <a:t>What can be done…</a:t>
            </a:r>
          </a:p>
        </p:txBody>
      </p:sp>
      <p:sp>
        <p:nvSpPr>
          <p:cNvPr id="50" name="TextBox 49">
            <a:extLst>
              <a:ext uri="{FF2B5EF4-FFF2-40B4-BE49-F238E27FC236}">
                <a16:creationId xmlns:a16="http://schemas.microsoft.com/office/drawing/2014/main" id="{7C97E654-33C0-E0D6-6840-1E9CB106EB52}"/>
              </a:ext>
            </a:extLst>
          </p:cNvPr>
          <p:cNvSpPr txBox="1"/>
          <p:nvPr/>
        </p:nvSpPr>
        <p:spPr>
          <a:xfrm>
            <a:off x="6696105" y="5674513"/>
            <a:ext cx="1217826" cy="430887"/>
          </a:xfrm>
          <a:prstGeom prst="rect">
            <a:avLst/>
          </a:prstGeom>
          <a:noFill/>
        </p:spPr>
        <p:txBody>
          <a:bodyPr wrap="square" rtlCol="0">
            <a:spAutoFit/>
          </a:bodyPr>
          <a:lstStyle/>
          <a:p>
            <a:r>
              <a:rPr lang="en-GB" sz="1100" b="1">
                <a:solidFill>
                  <a:schemeClr val="bg1">
                    <a:lumMod val="50000"/>
                  </a:schemeClr>
                </a:solidFill>
              </a:rPr>
              <a:t>…for what purpose</a:t>
            </a:r>
          </a:p>
        </p:txBody>
      </p:sp>
      <p:sp>
        <p:nvSpPr>
          <p:cNvPr id="51" name="Up Arrow 50">
            <a:extLst>
              <a:ext uri="{FF2B5EF4-FFF2-40B4-BE49-F238E27FC236}">
                <a16:creationId xmlns:a16="http://schemas.microsoft.com/office/drawing/2014/main" id="{3E5C57BB-4CD9-FEE3-1A7A-7B5BF00F85E4}"/>
              </a:ext>
            </a:extLst>
          </p:cNvPr>
          <p:cNvSpPr/>
          <p:nvPr/>
        </p:nvSpPr>
        <p:spPr>
          <a:xfrm rot="5400000">
            <a:off x="7975945" y="3675442"/>
            <a:ext cx="348160" cy="355092"/>
          </a:xfrm>
          <a:prstGeom prst="upArrow">
            <a:avLst/>
          </a:prstGeom>
          <a:solidFill>
            <a:schemeClr val="bg1"/>
          </a:solidFill>
          <a:ln w="285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91A06A8-BBAB-2A7E-1051-44E9205E5E41}"/>
              </a:ext>
            </a:extLst>
          </p:cNvPr>
          <p:cNvSpPr txBox="1"/>
          <p:nvPr/>
        </p:nvSpPr>
        <p:spPr>
          <a:xfrm>
            <a:off x="8008263" y="6232611"/>
            <a:ext cx="1871442" cy="461665"/>
          </a:xfrm>
          <a:prstGeom prst="rect">
            <a:avLst/>
          </a:prstGeom>
          <a:noFill/>
        </p:spPr>
        <p:txBody>
          <a:bodyPr wrap="square" rtlCol="0">
            <a:spAutoFit/>
          </a:bodyPr>
          <a:lstStyle/>
          <a:p>
            <a:pPr algn="ctr"/>
            <a:r>
              <a:rPr lang="en-GB" sz="1200" b="1"/>
              <a:t>Outcomes of Increased Engagement</a:t>
            </a:r>
          </a:p>
        </p:txBody>
      </p:sp>
      <p:sp>
        <p:nvSpPr>
          <p:cNvPr id="54" name="Rounded Rectangle 53">
            <a:extLst>
              <a:ext uri="{FF2B5EF4-FFF2-40B4-BE49-F238E27FC236}">
                <a16:creationId xmlns:a16="http://schemas.microsoft.com/office/drawing/2014/main" id="{A9CD35EE-EE3F-A6FF-26A8-6B648EBD3ED3}"/>
              </a:ext>
            </a:extLst>
          </p:cNvPr>
          <p:cNvSpPr/>
          <p:nvPr/>
        </p:nvSpPr>
        <p:spPr>
          <a:xfrm>
            <a:off x="8276184" y="2824613"/>
            <a:ext cx="1335600" cy="7558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Evidence &amp; data </a:t>
            </a:r>
            <a:r>
              <a:rPr lang="en-GB" sz="1050">
                <a:solidFill>
                  <a:schemeClr val="tx1"/>
                </a:solidFill>
              </a:rPr>
              <a:t>to understand and act</a:t>
            </a:r>
          </a:p>
        </p:txBody>
      </p:sp>
      <p:sp>
        <p:nvSpPr>
          <p:cNvPr id="55" name="Rounded Rectangle 54">
            <a:extLst>
              <a:ext uri="{FF2B5EF4-FFF2-40B4-BE49-F238E27FC236}">
                <a16:creationId xmlns:a16="http://schemas.microsoft.com/office/drawing/2014/main" id="{AFE4F20D-C9CB-6781-B54B-599D047CE16A}"/>
              </a:ext>
            </a:extLst>
          </p:cNvPr>
          <p:cNvSpPr/>
          <p:nvPr/>
        </p:nvSpPr>
        <p:spPr>
          <a:xfrm>
            <a:off x="8276184" y="4083273"/>
            <a:ext cx="1335600" cy="7558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Tested </a:t>
            </a:r>
            <a:r>
              <a:rPr lang="en-GB" sz="1050" b="1">
                <a:solidFill>
                  <a:schemeClr val="tx1"/>
                </a:solidFill>
              </a:rPr>
              <a:t>policy solutions</a:t>
            </a:r>
            <a:endParaRPr lang="en-GB" sz="1050">
              <a:solidFill>
                <a:schemeClr val="tx1"/>
              </a:solidFill>
            </a:endParaRPr>
          </a:p>
        </p:txBody>
      </p:sp>
      <p:sp>
        <p:nvSpPr>
          <p:cNvPr id="56" name="Rounded Rectangle 55">
            <a:extLst>
              <a:ext uri="{FF2B5EF4-FFF2-40B4-BE49-F238E27FC236}">
                <a16:creationId xmlns:a16="http://schemas.microsoft.com/office/drawing/2014/main" id="{4A42C549-CF5E-095B-F5AD-4B091A9FBA25}"/>
              </a:ext>
            </a:extLst>
          </p:cNvPr>
          <p:cNvSpPr/>
          <p:nvPr/>
        </p:nvSpPr>
        <p:spPr>
          <a:xfrm>
            <a:off x="8276184" y="5380180"/>
            <a:ext cx="1335600" cy="7558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tx1"/>
                </a:solidFill>
              </a:rPr>
              <a:t>Funding, platforms &amp; delivery partners </a:t>
            </a:r>
            <a:r>
              <a:rPr lang="en-GB" sz="1050">
                <a:solidFill>
                  <a:schemeClr val="tx1"/>
                </a:solidFill>
              </a:rPr>
              <a:t>to implement solutions</a:t>
            </a:r>
            <a:endParaRPr lang="en-GB" sz="1050" b="1">
              <a:solidFill>
                <a:schemeClr val="tx1"/>
              </a:solidFill>
            </a:endParaRPr>
          </a:p>
        </p:txBody>
      </p:sp>
      <p:sp>
        <p:nvSpPr>
          <p:cNvPr id="57" name="Rounded Rectangle 5">
            <a:extLst>
              <a:ext uri="{FF2B5EF4-FFF2-40B4-BE49-F238E27FC236}">
                <a16:creationId xmlns:a16="http://schemas.microsoft.com/office/drawing/2014/main" id="{7D005CD1-5161-56B3-7A31-974F4F58CCEE}"/>
              </a:ext>
            </a:extLst>
          </p:cNvPr>
          <p:cNvSpPr/>
          <p:nvPr/>
        </p:nvSpPr>
        <p:spPr>
          <a:xfrm>
            <a:off x="8276184" y="1584942"/>
            <a:ext cx="1338940" cy="7558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tx1"/>
                </a:solidFill>
              </a:rPr>
              <a:t>A </a:t>
            </a:r>
            <a:r>
              <a:rPr lang="en-GB" sz="1050" b="1">
                <a:solidFill>
                  <a:schemeClr val="tx1"/>
                </a:solidFill>
              </a:rPr>
              <a:t>shared understanding, trust </a:t>
            </a:r>
            <a:r>
              <a:rPr lang="en-GB" sz="1050">
                <a:solidFill>
                  <a:schemeClr val="tx1"/>
                </a:solidFill>
              </a:rPr>
              <a:t>and</a:t>
            </a:r>
            <a:r>
              <a:rPr lang="en-GB" sz="1050" b="1">
                <a:solidFill>
                  <a:schemeClr val="tx1"/>
                </a:solidFill>
              </a:rPr>
              <a:t> common goals </a:t>
            </a:r>
          </a:p>
        </p:txBody>
      </p:sp>
      <p:sp>
        <p:nvSpPr>
          <p:cNvPr id="58" name="Right Bracket 57">
            <a:extLst>
              <a:ext uri="{FF2B5EF4-FFF2-40B4-BE49-F238E27FC236}">
                <a16:creationId xmlns:a16="http://schemas.microsoft.com/office/drawing/2014/main" id="{B008010B-4AE6-FDD9-D127-87E979EC0D02}"/>
              </a:ext>
            </a:extLst>
          </p:cNvPr>
          <p:cNvSpPr/>
          <p:nvPr/>
        </p:nvSpPr>
        <p:spPr>
          <a:xfrm>
            <a:off x="9597905" y="1937660"/>
            <a:ext cx="183625" cy="3881437"/>
          </a:xfrm>
          <a:prstGeom prst="rightBracket">
            <a:avLst>
              <a:gd name="adj" fmla="val 89095"/>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168A7853-70DD-0B3C-CB88-0CA945CEA87A}"/>
              </a:ext>
            </a:extLst>
          </p:cNvPr>
          <p:cNvCxnSpPr>
            <a:cxnSpLocks/>
            <a:stCxn id="54" idx="3"/>
          </p:cNvCxnSpPr>
          <p:nvPr/>
        </p:nvCxnSpPr>
        <p:spPr>
          <a:xfrm flipV="1">
            <a:off x="9611784" y="3198829"/>
            <a:ext cx="169746" cy="3702"/>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E7F4E9-2A30-1F82-BD2B-6402DF7A9FFD}"/>
              </a:ext>
            </a:extLst>
          </p:cNvPr>
          <p:cNvCxnSpPr>
            <a:cxnSpLocks/>
          </p:cNvCxnSpPr>
          <p:nvPr/>
        </p:nvCxnSpPr>
        <p:spPr>
          <a:xfrm>
            <a:off x="9611784" y="4471298"/>
            <a:ext cx="169746" cy="0"/>
          </a:xfrm>
          <a:prstGeom prst="line">
            <a:avLst/>
          </a:prstGeom>
          <a:ln w="28575"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A914CA7-6DD1-36D8-DFA8-C66E8C87F9FE}"/>
              </a:ext>
            </a:extLst>
          </p:cNvPr>
          <p:cNvCxnSpPr>
            <a:cxnSpLocks/>
            <a:stCxn id="58" idx="2"/>
          </p:cNvCxnSpPr>
          <p:nvPr/>
        </p:nvCxnSpPr>
        <p:spPr>
          <a:xfrm>
            <a:off x="9781530" y="3878379"/>
            <a:ext cx="353070" cy="0"/>
          </a:xfrm>
          <a:prstGeom prst="straightConnector1">
            <a:avLst/>
          </a:prstGeom>
          <a:ln w="28575">
            <a:solidFill>
              <a:schemeClr val="accent3"/>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7EB813F4-4A2A-F89B-695D-E0DA0F219616}"/>
              </a:ext>
            </a:extLst>
          </p:cNvPr>
          <p:cNvSpPr/>
          <p:nvPr/>
        </p:nvSpPr>
        <p:spPr>
          <a:xfrm>
            <a:off x="10225819" y="2952545"/>
            <a:ext cx="1754863" cy="18165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accent3"/>
                </a:solidFill>
              </a:rPr>
              <a:t>System Level Goal</a:t>
            </a:r>
            <a:endParaRPr lang="en-GB" sz="1200" dirty="0">
              <a:solidFill>
                <a:schemeClr val="accent3"/>
              </a:solidFill>
            </a:endParaRPr>
          </a:p>
          <a:p>
            <a:pPr algn="ctr"/>
            <a:r>
              <a:rPr lang="en-GB" sz="1050" dirty="0">
                <a:solidFill>
                  <a:schemeClr val="tx1"/>
                </a:solidFill>
              </a:rPr>
              <a:t>Public &amp; private operate as one system, supported by government oversight &amp; partnerships; and delivering goals of equity &amp; learning</a:t>
            </a:r>
            <a:endParaRPr lang="en-GB" sz="1050" dirty="0">
              <a:solidFill>
                <a:schemeClr val="tx1"/>
              </a:solidFill>
              <a:ea typeface="Calibri"/>
              <a:cs typeface="Calibri"/>
            </a:endParaRPr>
          </a:p>
        </p:txBody>
      </p:sp>
      <p:sp>
        <p:nvSpPr>
          <p:cNvPr id="72" name="TextBox 71">
            <a:extLst>
              <a:ext uri="{FF2B5EF4-FFF2-40B4-BE49-F238E27FC236}">
                <a16:creationId xmlns:a16="http://schemas.microsoft.com/office/drawing/2014/main" id="{F696809E-6166-AD15-DB6B-07572CD24971}"/>
              </a:ext>
            </a:extLst>
          </p:cNvPr>
          <p:cNvSpPr txBox="1"/>
          <p:nvPr/>
        </p:nvSpPr>
        <p:spPr>
          <a:xfrm>
            <a:off x="855308" y="3648848"/>
            <a:ext cx="1406042" cy="461665"/>
          </a:xfrm>
          <a:prstGeom prst="rect">
            <a:avLst/>
          </a:prstGeom>
          <a:noFill/>
        </p:spPr>
        <p:txBody>
          <a:bodyPr wrap="square" rtlCol="0">
            <a:spAutoFit/>
          </a:bodyPr>
          <a:lstStyle/>
          <a:p>
            <a:pPr algn="ctr"/>
            <a:r>
              <a:rPr lang="en-GB" sz="1200" b="1">
                <a:solidFill>
                  <a:schemeClr val="bg1"/>
                </a:solidFill>
              </a:rPr>
              <a:t>Problem Statements</a:t>
            </a:r>
          </a:p>
        </p:txBody>
      </p:sp>
      <p:sp>
        <p:nvSpPr>
          <p:cNvPr id="73" name="TextBox 72">
            <a:extLst>
              <a:ext uri="{FF2B5EF4-FFF2-40B4-BE49-F238E27FC236}">
                <a16:creationId xmlns:a16="http://schemas.microsoft.com/office/drawing/2014/main" id="{98DE6D4F-2544-64F2-6CC4-6D9E6E64FF44}"/>
              </a:ext>
            </a:extLst>
          </p:cNvPr>
          <p:cNvSpPr txBox="1"/>
          <p:nvPr/>
        </p:nvSpPr>
        <p:spPr>
          <a:xfrm>
            <a:off x="3191947" y="3804479"/>
            <a:ext cx="1081454" cy="461665"/>
          </a:xfrm>
          <a:prstGeom prst="rect">
            <a:avLst/>
          </a:prstGeom>
          <a:noFill/>
        </p:spPr>
        <p:txBody>
          <a:bodyPr wrap="square" rtlCol="0">
            <a:spAutoFit/>
          </a:bodyPr>
          <a:lstStyle/>
          <a:p>
            <a:pPr algn="ctr"/>
            <a:r>
              <a:rPr lang="en-GB" sz="1200" b="1"/>
              <a:t>Enablers of Change</a:t>
            </a:r>
          </a:p>
        </p:txBody>
      </p:sp>
      <p:sp>
        <p:nvSpPr>
          <p:cNvPr id="74" name="Oval 73">
            <a:extLst>
              <a:ext uri="{FF2B5EF4-FFF2-40B4-BE49-F238E27FC236}">
                <a16:creationId xmlns:a16="http://schemas.microsoft.com/office/drawing/2014/main" id="{E3F380C4-2E41-1517-F774-E12AB3FEC96B}"/>
              </a:ext>
            </a:extLst>
          </p:cNvPr>
          <p:cNvSpPr/>
          <p:nvPr/>
        </p:nvSpPr>
        <p:spPr>
          <a:xfrm>
            <a:off x="2926443" y="3829704"/>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2</a:t>
            </a:r>
            <a:endParaRPr lang="en-GB" b="1"/>
          </a:p>
        </p:txBody>
      </p:sp>
      <p:sp>
        <p:nvSpPr>
          <p:cNvPr id="75" name="Oval 74">
            <a:extLst>
              <a:ext uri="{FF2B5EF4-FFF2-40B4-BE49-F238E27FC236}">
                <a16:creationId xmlns:a16="http://schemas.microsoft.com/office/drawing/2014/main" id="{1BDC3D10-D0A1-F34E-1D16-266B5901556D}"/>
              </a:ext>
            </a:extLst>
          </p:cNvPr>
          <p:cNvSpPr/>
          <p:nvPr/>
        </p:nvSpPr>
        <p:spPr>
          <a:xfrm>
            <a:off x="5553824" y="1184770"/>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3</a:t>
            </a:r>
            <a:endParaRPr lang="en-GB" b="1"/>
          </a:p>
        </p:txBody>
      </p:sp>
      <p:sp>
        <p:nvSpPr>
          <p:cNvPr id="76" name="Oval 75">
            <a:extLst>
              <a:ext uri="{FF2B5EF4-FFF2-40B4-BE49-F238E27FC236}">
                <a16:creationId xmlns:a16="http://schemas.microsoft.com/office/drawing/2014/main" id="{A62AE3EA-5B17-5E20-5AE7-68F716E132A6}"/>
              </a:ext>
            </a:extLst>
          </p:cNvPr>
          <p:cNvSpPr/>
          <p:nvPr/>
        </p:nvSpPr>
        <p:spPr>
          <a:xfrm>
            <a:off x="7732842" y="6315745"/>
            <a:ext cx="362178" cy="3621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
        <p:nvSpPr>
          <p:cNvPr id="39" name="Oval 38">
            <a:extLst>
              <a:ext uri="{FF2B5EF4-FFF2-40B4-BE49-F238E27FC236}">
                <a16:creationId xmlns:a16="http://schemas.microsoft.com/office/drawing/2014/main" id="{1F67E783-8A9F-F457-FDE2-9FAC18A50201}"/>
              </a:ext>
            </a:extLst>
          </p:cNvPr>
          <p:cNvSpPr/>
          <p:nvPr/>
        </p:nvSpPr>
        <p:spPr>
          <a:xfrm>
            <a:off x="659353" y="3679716"/>
            <a:ext cx="362178" cy="36217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1</a:t>
            </a:r>
            <a:endParaRPr lang="en-GB" b="1"/>
          </a:p>
        </p:txBody>
      </p:sp>
    </p:spTree>
    <p:extLst>
      <p:ext uri="{BB962C8B-B14F-4D97-AF65-F5344CB8AC3E}">
        <p14:creationId xmlns:p14="http://schemas.microsoft.com/office/powerpoint/2010/main" val="170456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87FF-2037-0097-2C3B-D3E528730294}"/>
              </a:ext>
            </a:extLst>
          </p:cNvPr>
          <p:cNvSpPr>
            <a:spLocks noGrp="1"/>
          </p:cNvSpPr>
          <p:nvPr>
            <p:ph type="title"/>
          </p:nvPr>
        </p:nvSpPr>
        <p:spPr/>
        <p:txBody>
          <a:bodyPr/>
          <a:lstStyle/>
          <a:p>
            <a:r>
              <a:rPr lang="en-GB">
                <a:solidFill>
                  <a:srgbClr val="004AAD"/>
                </a:solidFill>
              </a:rPr>
              <a:t>The Action Framework</a:t>
            </a:r>
          </a:p>
        </p:txBody>
      </p:sp>
      <p:sp>
        <p:nvSpPr>
          <p:cNvPr id="47" name="TextBox 46">
            <a:extLst>
              <a:ext uri="{FF2B5EF4-FFF2-40B4-BE49-F238E27FC236}">
                <a16:creationId xmlns:a16="http://schemas.microsoft.com/office/drawing/2014/main" id="{66EF67D8-0489-5CB5-94EC-8A26455EDEA1}"/>
              </a:ext>
            </a:extLst>
          </p:cNvPr>
          <p:cNvSpPr txBox="1"/>
          <p:nvPr/>
        </p:nvSpPr>
        <p:spPr>
          <a:xfrm>
            <a:off x="4797422" y="2648448"/>
            <a:ext cx="1623472" cy="830997"/>
          </a:xfrm>
          <a:prstGeom prst="rect">
            <a:avLst/>
          </a:prstGeom>
          <a:solidFill>
            <a:schemeClr val="bg1"/>
          </a:solidFill>
        </p:spPr>
        <p:txBody>
          <a:bodyPr wrap="square" lIns="91440" tIns="45720" rIns="91440" bIns="45720" rtlCol="0" anchor="t">
            <a:spAutoFit/>
          </a:bodyPr>
          <a:lstStyle/>
          <a:p>
            <a:pPr algn="ctr"/>
            <a:r>
              <a:rPr lang="en-GB" sz="1600" b="1" dirty="0"/>
              <a:t>Activities to Build Engagement</a:t>
            </a:r>
          </a:p>
        </p:txBody>
      </p:sp>
      <p:sp>
        <p:nvSpPr>
          <p:cNvPr id="52" name="TextBox 51">
            <a:extLst>
              <a:ext uri="{FF2B5EF4-FFF2-40B4-BE49-F238E27FC236}">
                <a16:creationId xmlns:a16="http://schemas.microsoft.com/office/drawing/2014/main" id="{691A06A8-BBAB-2A7E-1051-44E9205E5E41}"/>
              </a:ext>
            </a:extLst>
          </p:cNvPr>
          <p:cNvSpPr txBox="1"/>
          <p:nvPr/>
        </p:nvSpPr>
        <p:spPr>
          <a:xfrm>
            <a:off x="6819292" y="2643736"/>
            <a:ext cx="1871442" cy="830997"/>
          </a:xfrm>
          <a:prstGeom prst="rect">
            <a:avLst/>
          </a:prstGeom>
          <a:noFill/>
        </p:spPr>
        <p:txBody>
          <a:bodyPr wrap="square" rtlCol="0">
            <a:spAutoFit/>
          </a:bodyPr>
          <a:lstStyle/>
          <a:p>
            <a:pPr algn="ctr"/>
            <a:r>
              <a:rPr lang="en-GB" sz="1600" b="1"/>
              <a:t>Outcomes of Increased Engagement</a:t>
            </a:r>
          </a:p>
        </p:txBody>
      </p:sp>
      <p:sp>
        <p:nvSpPr>
          <p:cNvPr id="71" name="Rounded Rectangle 70">
            <a:extLst>
              <a:ext uri="{FF2B5EF4-FFF2-40B4-BE49-F238E27FC236}">
                <a16:creationId xmlns:a16="http://schemas.microsoft.com/office/drawing/2014/main" id="{7EB813F4-4A2A-F89B-695D-E0DA0F219616}"/>
              </a:ext>
            </a:extLst>
          </p:cNvPr>
          <p:cNvSpPr/>
          <p:nvPr/>
        </p:nvSpPr>
        <p:spPr>
          <a:xfrm>
            <a:off x="9342351" y="3910920"/>
            <a:ext cx="2269972" cy="181652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rPr>
              <a:t>Public &amp; private operate as one system, supported by government oversight &amp; partnerships; and delivering goals of equity &amp; learning</a:t>
            </a:r>
          </a:p>
        </p:txBody>
      </p:sp>
      <p:sp>
        <p:nvSpPr>
          <p:cNvPr id="72" name="TextBox 71">
            <a:extLst>
              <a:ext uri="{FF2B5EF4-FFF2-40B4-BE49-F238E27FC236}">
                <a16:creationId xmlns:a16="http://schemas.microsoft.com/office/drawing/2014/main" id="{F696809E-6166-AD15-DB6B-07572CD24971}"/>
              </a:ext>
            </a:extLst>
          </p:cNvPr>
          <p:cNvSpPr txBox="1"/>
          <p:nvPr/>
        </p:nvSpPr>
        <p:spPr>
          <a:xfrm>
            <a:off x="765087" y="2643736"/>
            <a:ext cx="1406042" cy="584775"/>
          </a:xfrm>
          <a:prstGeom prst="rect">
            <a:avLst/>
          </a:prstGeom>
          <a:noFill/>
        </p:spPr>
        <p:txBody>
          <a:bodyPr wrap="square" rtlCol="0">
            <a:spAutoFit/>
          </a:bodyPr>
          <a:lstStyle/>
          <a:p>
            <a:pPr algn="ctr"/>
            <a:r>
              <a:rPr lang="en-GB" sz="1600" b="1">
                <a:solidFill>
                  <a:sysClr val="windowText" lastClr="000000"/>
                </a:solidFill>
              </a:rPr>
              <a:t>Problem Statements</a:t>
            </a:r>
          </a:p>
        </p:txBody>
      </p:sp>
      <p:sp>
        <p:nvSpPr>
          <p:cNvPr id="73" name="TextBox 72">
            <a:extLst>
              <a:ext uri="{FF2B5EF4-FFF2-40B4-BE49-F238E27FC236}">
                <a16:creationId xmlns:a16="http://schemas.microsoft.com/office/drawing/2014/main" id="{98DE6D4F-2544-64F2-6CC4-6D9E6E64FF44}"/>
              </a:ext>
            </a:extLst>
          </p:cNvPr>
          <p:cNvSpPr txBox="1"/>
          <p:nvPr/>
        </p:nvSpPr>
        <p:spPr>
          <a:xfrm>
            <a:off x="2947267" y="2643736"/>
            <a:ext cx="1182731" cy="584775"/>
          </a:xfrm>
          <a:prstGeom prst="rect">
            <a:avLst/>
          </a:prstGeom>
          <a:noFill/>
        </p:spPr>
        <p:txBody>
          <a:bodyPr wrap="square" rtlCol="0">
            <a:spAutoFit/>
          </a:bodyPr>
          <a:lstStyle/>
          <a:p>
            <a:pPr algn="ctr"/>
            <a:r>
              <a:rPr lang="en-GB" sz="1600" b="1"/>
              <a:t>Enablers of Change</a:t>
            </a:r>
          </a:p>
        </p:txBody>
      </p:sp>
      <p:sp>
        <p:nvSpPr>
          <p:cNvPr id="74" name="Oval 73">
            <a:extLst>
              <a:ext uri="{FF2B5EF4-FFF2-40B4-BE49-F238E27FC236}">
                <a16:creationId xmlns:a16="http://schemas.microsoft.com/office/drawing/2014/main" id="{E3F380C4-2E41-1517-F774-E12AB3FEC96B}"/>
              </a:ext>
            </a:extLst>
          </p:cNvPr>
          <p:cNvSpPr/>
          <p:nvPr/>
        </p:nvSpPr>
        <p:spPr>
          <a:xfrm>
            <a:off x="3212589" y="1855514"/>
            <a:ext cx="652089" cy="652089"/>
          </a:xfrm>
          <a:prstGeom prst="ellipse">
            <a:avLst/>
          </a:prstGeom>
          <a:solidFill>
            <a:srgbClr val="004AAD"/>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t>2</a:t>
            </a:r>
          </a:p>
        </p:txBody>
      </p:sp>
      <p:sp>
        <p:nvSpPr>
          <p:cNvPr id="75" name="Oval 74">
            <a:extLst>
              <a:ext uri="{FF2B5EF4-FFF2-40B4-BE49-F238E27FC236}">
                <a16:creationId xmlns:a16="http://schemas.microsoft.com/office/drawing/2014/main" id="{1BDC3D10-D0A1-F34E-1D16-266B5901556D}"/>
              </a:ext>
            </a:extLst>
          </p:cNvPr>
          <p:cNvSpPr/>
          <p:nvPr/>
        </p:nvSpPr>
        <p:spPr>
          <a:xfrm>
            <a:off x="5283114" y="1855514"/>
            <a:ext cx="652089" cy="652089"/>
          </a:xfrm>
          <a:prstGeom prst="ellipse">
            <a:avLst/>
          </a:prstGeom>
          <a:solidFill>
            <a:srgbClr val="004AAD"/>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t>3</a:t>
            </a:r>
          </a:p>
        </p:txBody>
      </p:sp>
      <p:sp>
        <p:nvSpPr>
          <p:cNvPr id="76" name="Oval 75">
            <a:extLst>
              <a:ext uri="{FF2B5EF4-FFF2-40B4-BE49-F238E27FC236}">
                <a16:creationId xmlns:a16="http://schemas.microsoft.com/office/drawing/2014/main" id="{A62AE3EA-5B17-5E20-5AE7-68F716E132A6}"/>
              </a:ext>
            </a:extLst>
          </p:cNvPr>
          <p:cNvSpPr/>
          <p:nvPr/>
        </p:nvSpPr>
        <p:spPr>
          <a:xfrm>
            <a:off x="7353638" y="1855514"/>
            <a:ext cx="652089" cy="652089"/>
          </a:xfrm>
          <a:prstGeom prst="ellipse">
            <a:avLst/>
          </a:prstGeom>
          <a:solidFill>
            <a:srgbClr val="004AAD"/>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t>4</a:t>
            </a:r>
          </a:p>
        </p:txBody>
      </p:sp>
      <p:sp>
        <p:nvSpPr>
          <p:cNvPr id="39" name="Oval 38">
            <a:extLst>
              <a:ext uri="{FF2B5EF4-FFF2-40B4-BE49-F238E27FC236}">
                <a16:creationId xmlns:a16="http://schemas.microsoft.com/office/drawing/2014/main" id="{1F67E783-8A9F-F457-FDE2-9FAC18A50201}"/>
              </a:ext>
            </a:extLst>
          </p:cNvPr>
          <p:cNvSpPr/>
          <p:nvPr/>
        </p:nvSpPr>
        <p:spPr>
          <a:xfrm>
            <a:off x="1142064" y="1855514"/>
            <a:ext cx="652089" cy="652089"/>
          </a:xfrm>
          <a:prstGeom prst="ellipse">
            <a:avLst/>
          </a:prstGeom>
          <a:solidFill>
            <a:srgbClr val="004AAD"/>
          </a:solidFill>
          <a:ln>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a:t>1</a:t>
            </a:r>
          </a:p>
        </p:txBody>
      </p:sp>
      <p:sp>
        <p:nvSpPr>
          <p:cNvPr id="62" name="TextBox 61">
            <a:extLst>
              <a:ext uri="{FF2B5EF4-FFF2-40B4-BE49-F238E27FC236}">
                <a16:creationId xmlns:a16="http://schemas.microsoft.com/office/drawing/2014/main" id="{A4099995-E08D-1BC0-BCF7-180BCE92AD46}"/>
              </a:ext>
            </a:extLst>
          </p:cNvPr>
          <p:cNvSpPr txBox="1"/>
          <p:nvPr/>
        </p:nvSpPr>
        <p:spPr>
          <a:xfrm>
            <a:off x="9423645" y="1766059"/>
            <a:ext cx="2107384" cy="830997"/>
          </a:xfrm>
          <a:prstGeom prst="rect">
            <a:avLst/>
          </a:prstGeom>
          <a:noFill/>
        </p:spPr>
        <p:txBody>
          <a:bodyPr wrap="square" lIns="91440" tIns="45720" rIns="91440" bIns="45720" anchor="t">
            <a:spAutoFit/>
          </a:bodyPr>
          <a:lstStyle/>
          <a:p>
            <a:pPr algn="ctr"/>
            <a:r>
              <a:rPr lang="en-GB" sz="2400" b="1">
                <a:solidFill>
                  <a:srgbClr val="004AAD"/>
                </a:solidFill>
              </a:rPr>
              <a:t>System Level Goal</a:t>
            </a:r>
            <a:endParaRPr lang="en-GB" sz="2400">
              <a:solidFill>
                <a:srgbClr val="004AAD"/>
              </a:solidFill>
              <a:cs typeface="Calibri"/>
            </a:endParaRPr>
          </a:p>
        </p:txBody>
      </p:sp>
      <p:pic>
        <p:nvPicPr>
          <p:cNvPr id="64" name="Graphic 63" descr="Arrow Right with solid fill">
            <a:extLst>
              <a:ext uri="{FF2B5EF4-FFF2-40B4-BE49-F238E27FC236}">
                <a16:creationId xmlns:a16="http://schemas.microsoft.com/office/drawing/2014/main" id="{527314FB-BA93-4F23-98C7-7E1D59DDAF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2867" y="1766059"/>
            <a:ext cx="914400" cy="914400"/>
          </a:xfrm>
          <a:prstGeom prst="rect">
            <a:avLst/>
          </a:prstGeom>
        </p:spPr>
      </p:pic>
      <p:pic>
        <p:nvPicPr>
          <p:cNvPr id="65" name="Graphic 64" descr="Arrow Right with solid fill">
            <a:extLst>
              <a:ext uri="{FF2B5EF4-FFF2-40B4-BE49-F238E27FC236}">
                <a16:creationId xmlns:a16="http://schemas.microsoft.com/office/drawing/2014/main" id="{303DFC43-184B-87F1-D7A3-F244EA6E8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1096" y="1766059"/>
            <a:ext cx="914400" cy="914400"/>
          </a:xfrm>
          <a:prstGeom prst="rect">
            <a:avLst/>
          </a:prstGeom>
        </p:spPr>
      </p:pic>
      <p:pic>
        <p:nvPicPr>
          <p:cNvPr id="66" name="Graphic 65" descr="Arrow Right with solid fill">
            <a:extLst>
              <a:ext uri="{FF2B5EF4-FFF2-40B4-BE49-F238E27FC236}">
                <a16:creationId xmlns:a16="http://schemas.microsoft.com/office/drawing/2014/main" id="{0E6CCFCA-826B-C024-B842-4CE4FF4891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3527" y="1766059"/>
            <a:ext cx="914400" cy="914400"/>
          </a:xfrm>
          <a:prstGeom prst="rect">
            <a:avLst/>
          </a:prstGeom>
        </p:spPr>
      </p:pic>
      <p:pic>
        <p:nvPicPr>
          <p:cNvPr id="67" name="Graphic 66" descr="Arrow Right with solid fill">
            <a:extLst>
              <a:ext uri="{FF2B5EF4-FFF2-40B4-BE49-F238E27FC236}">
                <a16:creationId xmlns:a16="http://schemas.microsoft.com/office/drawing/2014/main" id="{95D3720D-BF6E-82AC-E7D8-1AD1BDC1A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77125" y="1729336"/>
            <a:ext cx="914400" cy="914400"/>
          </a:xfrm>
          <a:prstGeom prst="rect">
            <a:avLst/>
          </a:prstGeom>
        </p:spPr>
      </p:pic>
      <p:sp>
        <p:nvSpPr>
          <p:cNvPr id="80" name="Freeform 79">
            <a:extLst>
              <a:ext uri="{FF2B5EF4-FFF2-40B4-BE49-F238E27FC236}">
                <a16:creationId xmlns:a16="http://schemas.microsoft.com/office/drawing/2014/main" id="{FBCA1B7B-33D1-310F-6736-DC7DBFD2224C}"/>
              </a:ext>
            </a:extLst>
          </p:cNvPr>
          <p:cNvSpPr/>
          <p:nvPr/>
        </p:nvSpPr>
        <p:spPr>
          <a:xfrm>
            <a:off x="743100" y="3703693"/>
            <a:ext cx="1959400" cy="2230977"/>
          </a:xfrm>
          <a:custGeom>
            <a:avLst/>
            <a:gdLst>
              <a:gd name="connsiteX0" fmla="*/ 153873 w 1959400"/>
              <a:gd name="connsiteY0" fmla="*/ 0 h 2230977"/>
              <a:gd name="connsiteX1" fmla="*/ 1469599 w 1959400"/>
              <a:gd name="connsiteY1" fmla="*/ 0 h 2230977"/>
              <a:gd name="connsiteX2" fmla="*/ 1623472 w 1959400"/>
              <a:gd name="connsiteY2" fmla="*/ 153873 h 2230977"/>
              <a:gd name="connsiteX3" fmla="*/ 1623472 w 1959400"/>
              <a:gd name="connsiteY3" fmla="*/ 1007904 h 2230977"/>
              <a:gd name="connsiteX4" fmla="*/ 1733111 w 1959400"/>
              <a:gd name="connsiteY4" fmla="*/ 1007904 h 2230977"/>
              <a:gd name="connsiteX5" fmla="*/ 1733111 w 1959400"/>
              <a:gd name="connsiteY5" fmla="*/ 900321 h 2230977"/>
              <a:gd name="connsiteX6" fmla="*/ 1959400 w 1959400"/>
              <a:gd name="connsiteY6" fmla="*/ 1115488 h 2230977"/>
              <a:gd name="connsiteX7" fmla="*/ 1733111 w 1959400"/>
              <a:gd name="connsiteY7" fmla="*/ 1330654 h 2230977"/>
              <a:gd name="connsiteX8" fmla="*/ 1733111 w 1959400"/>
              <a:gd name="connsiteY8" fmla="*/ 1223071 h 2230977"/>
              <a:gd name="connsiteX9" fmla="*/ 1623472 w 1959400"/>
              <a:gd name="connsiteY9" fmla="*/ 1223071 h 2230977"/>
              <a:gd name="connsiteX10" fmla="*/ 1623472 w 1959400"/>
              <a:gd name="connsiteY10" fmla="*/ 2077104 h 2230977"/>
              <a:gd name="connsiteX11" fmla="*/ 1469599 w 1959400"/>
              <a:gd name="connsiteY11" fmla="*/ 2230977 h 2230977"/>
              <a:gd name="connsiteX12" fmla="*/ 153873 w 1959400"/>
              <a:gd name="connsiteY12" fmla="*/ 2230977 h 2230977"/>
              <a:gd name="connsiteX13" fmla="*/ 0 w 1959400"/>
              <a:gd name="connsiteY13" fmla="*/ 2077104 h 2230977"/>
              <a:gd name="connsiteX14" fmla="*/ 0 w 1959400"/>
              <a:gd name="connsiteY14" fmla="*/ 153873 h 2230977"/>
              <a:gd name="connsiteX15" fmla="*/ 153873 w 1959400"/>
              <a:gd name="connsiteY15" fmla="*/ 0 h 223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9400" h="2230977">
                <a:moveTo>
                  <a:pt x="153873" y="0"/>
                </a:moveTo>
                <a:lnTo>
                  <a:pt x="1469599" y="0"/>
                </a:lnTo>
                <a:cubicBezTo>
                  <a:pt x="1554581" y="0"/>
                  <a:pt x="1623472" y="68891"/>
                  <a:pt x="1623472" y="153873"/>
                </a:cubicBezTo>
                <a:lnTo>
                  <a:pt x="1623472" y="1007904"/>
                </a:lnTo>
                <a:lnTo>
                  <a:pt x="1733111" y="1007904"/>
                </a:lnTo>
                <a:lnTo>
                  <a:pt x="1733111" y="900321"/>
                </a:lnTo>
                <a:lnTo>
                  <a:pt x="1959400" y="1115488"/>
                </a:lnTo>
                <a:lnTo>
                  <a:pt x="1733111" y="1330654"/>
                </a:lnTo>
                <a:lnTo>
                  <a:pt x="1733111" y="1223071"/>
                </a:lnTo>
                <a:lnTo>
                  <a:pt x="1623472" y="1223071"/>
                </a:lnTo>
                <a:lnTo>
                  <a:pt x="1623472" y="2077104"/>
                </a:lnTo>
                <a:cubicBezTo>
                  <a:pt x="1623472" y="2162086"/>
                  <a:pt x="1554581" y="2230977"/>
                  <a:pt x="1469599" y="2230977"/>
                </a:cubicBezTo>
                <a:lnTo>
                  <a:pt x="153873" y="2230977"/>
                </a:lnTo>
                <a:cubicBezTo>
                  <a:pt x="68891" y="2230977"/>
                  <a:pt x="0" y="2162086"/>
                  <a:pt x="0" y="2077104"/>
                </a:cubicBezTo>
                <a:lnTo>
                  <a:pt x="0" y="153873"/>
                </a:lnTo>
                <a:cubicBezTo>
                  <a:pt x="0" y="68891"/>
                  <a:pt x="68891" y="0"/>
                  <a:pt x="153873" y="0"/>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1" name="Freeform 80">
            <a:extLst>
              <a:ext uri="{FF2B5EF4-FFF2-40B4-BE49-F238E27FC236}">
                <a16:creationId xmlns:a16="http://schemas.microsoft.com/office/drawing/2014/main" id="{A76B86E5-6FA2-C3D0-ADAC-087C5954EFCF}"/>
              </a:ext>
            </a:extLst>
          </p:cNvPr>
          <p:cNvSpPr/>
          <p:nvPr/>
        </p:nvSpPr>
        <p:spPr>
          <a:xfrm>
            <a:off x="2796281" y="3703693"/>
            <a:ext cx="1959400" cy="2230977"/>
          </a:xfrm>
          <a:custGeom>
            <a:avLst/>
            <a:gdLst>
              <a:gd name="connsiteX0" fmla="*/ 153873 w 1959400"/>
              <a:gd name="connsiteY0" fmla="*/ 0 h 2230977"/>
              <a:gd name="connsiteX1" fmla="*/ 1469599 w 1959400"/>
              <a:gd name="connsiteY1" fmla="*/ 0 h 2230977"/>
              <a:gd name="connsiteX2" fmla="*/ 1623472 w 1959400"/>
              <a:gd name="connsiteY2" fmla="*/ 153873 h 2230977"/>
              <a:gd name="connsiteX3" fmla="*/ 1623472 w 1959400"/>
              <a:gd name="connsiteY3" fmla="*/ 1007904 h 2230977"/>
              <a:gd name="connsiteX4" fmla="*/ 1733111 w 1959400"/>
              <a:gd name="connsiteY4" fmla="*/ 1007904 h 2230977"/>
              <a:gd name="connsiteX5" fmla="*/ 1733111 w 1959400"/>
              <a:gd name="connsiteY5" fmla="*/ 900321 h 2230977"/>
              <a:gd name="connsiteX6" fmla="*/ 1959400 w 1959400"/>
              <a:gd name="connsiteY6" fmla="*/ 1115488 h 2230977"/>
              <a:gd name="connsiteX7" fmla="*/ 1733111 w 1959400"/>
              <a:gd name="connsiteY7" fmla="*/ 1330654 h 2230977"/>
              <a:gd name="connsiteX8" fmla="*/ 1733111 w 1959400"/>
              <a:gd name="connsiteY8" fmla="*/ 1223071 h 2230977"/>
              <a:gd name="connsiteX9" fmla="*/ 1623472 w 1959400"/>
              <a:gd name="connsiteY9" fmla="*/ 1223071 h 2230977"/>
              <a:gd name="connsiteX10" fmla="*/ 1623472 w 1959400"/>
              <a:gd name="connsiteY10" fmla="*/ 2077104 h 2230977"/>
              <a:gd name="connsiteX11" fmla="*/ 1469599 w 1959400"/>
              <a:gd name="connsiteY11" fmla="*/ 2230977 h 2230977"/>
              <a:gd name="connsiteX12" fmla="*/ 153873 w 1959400"/>
              <a:gd name="connsiteY12" fmla="*/ 2230977 h 2230977"/>
              <a:gd name="connsiteX13" fmla="*/ 0 w 1959400"/>
              <a:gd name="connsiteY13" fmla="*/ 2077104 h 2230977"/>
              <a:gd name="connsiteX14" fmla="*/ 0 w 1959400"/>
              <a:gd name="connsiteY14" fmla="*/ 153873 h 2230977"/>
              <a:gd name="connsiteX15" fmla="*/ 153873 w 1959400"/>
              <a:gd name="connsiteY15" fmla="*/ 0 h 223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9400" h="2230977">
                <a:moveTo>
                  <a:pt x="153873" y="0"/>
                </a:moveTo>
                <a:lnTo>
                  <a:pt x="1469599" y="0"/>
                </a:lnTo>
                <a:cubicBezTo>
                  <a:pt x="1554581" y="0"/>
                  <a:pt x="1623472" y="68891"/>
                  <a:pt x="1623472" y="153873"/>
                </a:cubicBezTo>
                <a:lnTo>
                  <a:pt x="1623472" y="1007904"/>
                </a:lnTo>
                <a:lnTo>
                  <a:pt x="1733111" y="1007904"/>
                </a:lnTo>
                <a:lnTo>
                  <a:pt x="1733111" y="900321"/>
                </a:lnTo>
                <a:lnTo>
                  <a:pt x="1959400" y="1115488"/>
                </a:lnTo>
                <a:lnTo>
                  <a:pt x="1733111" y="1330654"/>
                </a:lnTo>
                <a:lnTo>
                  <a:pt x="1733111" y="1223071"/>
                </a:lnTo>
                <a:lnTo>
                  <a:pt x="1623472" y="1223071"/>
                </a:lnTo>
                <a:lnTo>
                  <a:pt x="1623472" y="2077104"/>
                </a:lnTo>
                <a:cubicBezTo>
                  <a:pt x="1623472" y="2162086"/>
                  <a:pt x="1554581" y="2230977"/>
                  <a:pt x="1469599" y="2230977"/>
                </a:cubicBezTo>
                <a:lnTo>
                  <a:pt x="153873" y="2230977"/>
                </a:lnTo>
                <a:cubicBezTo>
                  <a:pt x="68891" y="2230977"/>
                  <a:pt x="0" y="2162086"/>
                  <a:pt x="0" y="2077104"/>
                </a:cubicBezTo>
                <a:lnTo>
                  <a:pt x="0" y="153873"/>
                </a:lnTo>
                <a:cubicBezTo>
                  <a:pt x="0" y="68891"/>
                  <a:pt x="68891" y="0"/>
                  <a:pt x="153873" y="0"/>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2" name="Freeform 81">
            <a:extLst>
              <a:ext uri="{FF2B5EF4-FFF2-40B4-BE49-F238E27FC236}">
                <a16:creationId xmlns:a16="http://schemas.microsoft.com/office/drawing/2014/main" id="{531407AA-B0E7-8F69-6E2D-7C908C7669E6}"/>
              </a:ext>
            </a:extLst>
          </p:cNvPr>
          <p:cNvSpPr/>
          <p:nvPr/>
        </p:nvSpPr>
        <p:spPr>
          <a:xfrm>
            <a:off x="4849462" y="3703693"/>
            <a:ext cx="1959400" cy="2230977"/>
          </a:xfrm>
          <a:custGeom>
            <a:avLst/>
            <a:gdLst>
              <a:gd name="connsiteX0" fmla="*/ 153873 w 1959400"/>
              <a:gd name="connsiteY0" fmla="*/ 0 h 2230977"/>
              <a:gd name="connsiteX1" fmla="*/ 1469599 w 1959400"/>
              <a:gd name="connsiteY1" fmla="*/ 0 h 2230977"/>
              <a:gd name="connsiteX2" fmla="*/ 1623472 w 1959400"/>
              <a:gd name="connsiteY2" fmla="*/ 153873 h 2230977"/>
              <a:gd name="connsiteX3" fmla="*/ 1623472 w 1959400"/>
              <a:gd name="connsiteY3" fmla="*/ 1007904 h 2230977"/>
              <a:gd name="connsiteX4" fmla="*/ 1733111 w 1959400"/>
              <a:gd name="connsiteY4" fmla="*/ 1007904 h 2230977"/>
              <a:gd name="connsiteX5" fmla="*/ 1733111 w 1959400"/>
              <a:gd name="connsiteY5" fmla="*/ 900321 h 2230977"/>
              <a:gd name="connsiteX6" fmla="*/ 1959400 w 1959400"/>
              <a:gd name="connsiteY6" fmla="*/ 1115488 h 2230977"/>
              <a:gd name="connsiteX7" fmla="*/ 1733111 w 1959400"/>
              <a:gd name="connsiteY7" fmla="*/ 1330654 h 2230977"/>
              <a:gd name="connsiteX8" fmla="*/ 1733111 w 1959400"/>
              <a:gd name="connsiteY8" fmla="*/ 1223071 h 2230977"/>
              <a:gd name="connsiteX9" fmla="*/ 1623472 w 1959400"/>
              <a:gd name="connsiteY9" fmla="*/ 1223071 h 2230977"/>
              <a:gd name="connsiteX10" fmla="*/ 1623472 w 1959400"/>
              <a:gd name="connsiteY10" fmla="*/ 2077104 h 2230977"/>
              <a:gd name="connsiteX11" fmla="*/ 1469599 w 1959400"/>
              <a:gd name="connsiteY11" fmla="*/ 2230977 h 2230977"/>
              <a:gd name="connsiteX12" fmla="*/ 153873 w 1959400"/>
              <a:gd name="connsiteY12" fmla="*/ 2230977 h 2230977"/>
              <a:gd name="connsiteX13" fmla="*/ 0 w 1959400"/>
              <a:gd name="connsiteY13" fmla="*/ 2077104 h 2230977"/>
              <a:gd name="connsiteX14" fmla="*/ 0 w 1959400"/>
              <a:gd name="connsiteY14" fmla="*/ 153873 h 2230977"/>
              <a:gd name="connsiteX15" fmla="*/ 153873 w 1959400"/>
              <a:gd name="connsiteY15" fmla="*/ 0 h 223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9400" h="2230977">
                <a:moveTo>
                  <a:pt x="153873" y="0"/>
                </a:moveTo>
                <a:lnTo>
                  <a:pt x="1469599" y="0"/>
                </a:lnTo>
                <a:cubicBezTo>
                  <a:pt x="1554581" y="0"/>
                  <a:pt x="1623472" y="68891"/>
                  <a:pt x="1623472" y="153873"/>
                </a:cubicBezTo>
                <a:lnTo>
                  <a:pt x="1623472" y="1007904"/>
                </a:lnTo>
                <a:lnTo>
                  <a:pt x="1733111" y="1007904"/>
                </a:lnTo>
                <a:lnTo>
                  <a:pt x="1733111" y="900321"/>
                </a:lnTo>
                <a:lnTo>
                  <a:pt x="1959400" y="1115488"/>
                </a:lnTo>
                <a:lnTo>
                  <a:pt x="1733111" y="1330654"/>
                </a:lnTo>
                <a:lnTo>
                  <a:pt x="1733111" y="1223071"/>
                </a:lnTo>
                <a:lnTo>
                  <a:pt x="1623472" y="1223071"/>
                </a:lnTo>
                <a:lnTo>
                  <a:pt x="1623472" y="2077104"/>
                </a:lnTo>
                <a:cubicBezTo>
                  <a:pt x="1623472" y="2162086"/>
                  <a:pt x="1554581" y="2230977"/>
                  <a:pt x="1469599" y="2230977"/>
                </a:cubicBezTo>
                <a:lnTo>
                  <a:pt x="153873" y="2230977"/>
                </a:lnTo>
                <a:cubicBezTo>
                  <a:pt x="68891" y="2230977"/>
                  <a:pt x="0" y="2162086"/>
                  <a:pt x="0" y="2077104"/>
                </a:cubicBezTo>
                <a:lnTo>
                  <a:pt x="0" y="153873"/>
                </a:lnTo>
                <a:cubicBezTo>
                  <a:pt x="0" y="68891"/>
                  <a:pt x="68891" y="0"/>
                  <a:pt x="153873" y="0"/>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3" name="Freeform 82">
            <a:extLst>
              <a:ext uri="{FF2B5EF4-FFF2-40B4-BE49-F238E27FC236}">
                <a16:creationId xmlns:a16="http://schemas.microsoft.com/office/drawing/2014/main" id="{1AF6BDBC-BCC3-2FF4-916C-D6A7A432A3A4}"/>
              </a:ext>
            </a:extLst>
          </p:cNvPr>
          <p:cNvSpPr/>
          <p:nvPr/>
        </p:nvSpPr>
        <p:spPr>
          <a:xfrm>
            <a:off x="6902643" y="3703693"/>
            <a:ext cx="1959400" cy="2230977"/>
          </a:xfrm>
          <a:custGeom>
            <a:avLst/>
            <a:gdLst>
              <a:gd name="connsiteX0" fmla="*/ 153873 w 1959400"/>
              <a:gd name="connsiteY0" fmla="*/ 0 h 2230977"/>
              <a:gd name="connsiteX1" fmla="*/ 1469599 w 1959400"/>
              <a:gd name="connsiteY1" fmla="*/ 0 h 2230977"/>
              <a:gd name="connsiteX2" fmla="*/ 1623472 w 1959400"/>
              <a:gd name="connsiteY2" fmla="*/ 153873 h 2230977"/>
              <a:gd name="connsiteX3" fmla="*/ 1623472 w 1959400"/>
              <a:gd name="connsiteY3" fmla="*/ 1007904 h 2230977"/>
              <a:gd name="connsiteX4" fmla="*/ 1733111 w 1959400"/>
              <a:gd name="connsiteY4" fmla="*/ 1007904 h 2230977"/>
              <a:gd name="connsiteX5" fmla="*/ 1733111 w 1959400"/>
              <a:gd name="connsiteY5" fmla="*/ 900321 h 2230977"/>
              <a:gd name="connsiteX6" fmla="*/ 1959400 w 1959400"/>
              <a:gd name="connsiteY6" fmla="*/ 1115488 h 2230977"/>
              <a:gd name="connsiteX7" fmla="*/ 1733111 w 1959400"/>
              <a:gd name="connsiteY7" fmla="*/ 1330654 h 2230977"/>
              <a:gd name="connsiteX8" fmla="*/ 1733111 w 1959400"/>
              <a:gd name="connsiteY8" fmla="*/ 1223071 h 2230977"/>
              <a:gd name="connsiteX9" fmla="*/ 1623472 w 1959400"/>
              <a:gd name="connsiteY9" fmla="*/ 1223071 h 2230977"/>
              <a:gd name="connsiteX10" fmla="*/ 1623472 w 1959400"/>
              <a:gd name="connsiteY10" fmla="*/ 2077104 h 2230977"/>
              <a:gd name="connsiteX11" fmla="*/ 1469599 w 1959400"/>
              <a:gd name="connsiteY11" fmla="*/ 2230977 h 2230977"/>
              <a:gd name="connsiteX12" fmla="*/ 153873 w 1959400"/>
              <a:gd name="connsiteY12" fmla="*/ 2230977 h 2230977"/>
              <a:gd name="connsiteX13" fmla="*/ 0 w 1959400"/>
              <a:gd name="connsiteY13" fmla="*/ 2077104 h 2230977"/>
              <a:gd name="connsiteX14" fmla="*/ 0 w 1959400"/>
              <a:gd name="connsiteY14" fmla="*/ 153873 h 2230977"/>
              <a:gd name="connsiteX15" fmla="*/ 153873 w 1959400"/>
              <a:gd name="connsiteY15" fmla="*/ 0 h 223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9400" h="2230977">
                <a:moveTo>
                  <a:pt x="153873" y="0"/>
                </a:moveTo>
                <a:lnTo>
                  <a:pt x="1469599" y="0"/>
                </a:lnTo>
                <a:cubicBezTo>
                  <a:pt x="1554581" y="0"/>
                  <a:pt x="1623472" y="68891"/>
                  <a:pt x="1623472" y="153873"/>
                </a:cubicBezTo>
                <a:lnTo>
                  <a:pt x="1623472" y="1007904"/>
                </a:lnTo>
                <a:lnTo>
                  <a:pt x="1733111" y="1007904"/>
                </a:lnTo>
                <a:lnTo>
                  <a:pt x="1733111" y="900321"/>
                </a:lnTo>
                <a:lnTo>
                  <a:pt x="1959400" y="1115488"/>
                </a:lnTo>
                <a:lnTo>
                  <a:pt x="1733111" y="1330654"/>
                </a:lnTo>
                <a:lnTo>
                  <a:pt x="1733111" y="1223071"/>
                </a:lnTo>
                <a:lnTo>
                  <a:pt x="1623472" y="1223071"/>
                </a:lnTo>
                <a:lnTo>
                  <a:pt x="1623472" y="2077104"/>
                </a:lnTo>
                <a:cubicBezTo>
                  <a:pt x="1623472" y="2162086"/>
                  <a:pt x="1554581" y="2230977"/>
                  <a:pt x="1469599" y="2230977"/>
                </a:cubicBezTo>
                <a:lnTo>
                  <a:pt x="153873" y="2230977"/>
                </a:lnTo>
                <a:cubicBezTo>
                  <a:pt x="68891" y="2230977"/>
                  <a:pt x="0" y="2162086"/>
                  <a:pt x="0" y="2077104"/>
                </a:cubicBezTo>
                <a:lnTo>
                  <a:pt x="0" y="153873"/>
                </a:lnTo>
                <a:cubicBezTo>
                  <a:pt x="0" y="68891"/>
                  <a:pt x="68891" y="0"/>
                  <a:pt x="153873" y="0"/>
                </a:cubicBezTo>
                <a:close/>
              </a:path>
            </a:pathLst>
          </a:cu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b="1"/>
          </a:p>
        </p:txBody>
      </p:sp>
      <p:pic>
        <p:nvPicPr>
          <p:cNvPr id="84" name="Graphic 83" descr="Sunrise outline">
            <a:extLst>
              <a:ext uri="{FF2B5EF4-FFF2-40B4-BE49-F238E27FC236}">
                <a16:creationId xmlns:a16="http://schemas.microsoft.com/office/drawing/2014/main" id="{D0763ED8-C828-352C-A6BF-EE92C1466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5398" y="2776437"/>
            <a:ext cx="1083876" cy="1083876"/>
          </a:xfrm>
          <a:prstGeom prst="rect">
            <a:avLst/>
          </a:prstGeom>
        </p:spPr>
      </p:pic>
      <p:sp>
        <p:nvSpPr>
          <p:cNvPr id="86" name="TextBox 85">
            <a:extLst>
              <a:ext uri="{FF2B5EF4-FFF2-40B4-BE49-F238E27FC236}">
                <a16:creationId xmlns:a16="http://schemas.microsoft.com/office/drawing/2014/main" id="{835DF93F-A5B4-AA79-BF61-F518FB41E6D6}"/>
              </a:ext>
            </a:extLst>
          </p:cNvPr>
          <p:cNvSpPr txBox="1"/>
          <p:nvPr/>
        </p:nvSpPr>
        <p:spPr>
          <a:xfrm>
            <a:off x="757224" y="3835374"/>
            <a:ext cx="1558749" cy="1600438"/>
          </a:xfrm>
          <a:prstGeom prst="rect">
            <a:avLst/>
          </a:prstGeom>
          <a:noFill/>
        </p:spPr>
        <p:txBody>
          <a:bodyPr wrap="square" rtlCol="0">
            <a:spAutoFit/>
          </a:bodyPr>
          <a:lstStyle/>
          <a:p>
            <a:r>
              <a:rPr lang="en-GB" sz="1400"/>
              <a:t>What problems are causing a lack of positive engagement between state and non-state actors where you work? </a:t>
            </a:r>
          </a:p>
        </p:txBody>
      </p:sp>
      <p:sp>
        <p:nvSpPr>
          <p:cNvPr id="87" name="TextBox 86">
            <a:extLst>
              <a:ext uri="{FF2B5EF4-FFF2-40B4-BE49-F238E27FC236}">
                <a16:creationId xmlns:a16="http://schemas.microsoft.com/office/drawing/2014/main" id="{7D50226E-092E-B3C7-12DE-C66F222B7DEA}"/>
              </a:ext>
            </a:extLst>
          </p:cNvPr>
          <p:cNvSpPr txBox="1"/>
          <p:nvPr/>
        </p:nvSpPr>
        <p:spPr>
          <a:xfrm>
            <a:off x="2858254" y="3835374"/>
            <a:ext cx="1559537" cy="2031325"/>
          </a:xfrm>
          <a:prstGeom prst="rect">
            <a:avLst/>
          </a:prstGeom>
          <a:noFill/>
        </p:spPr>
        <p:txBody>
          <a:bodyPr wrap="square" rtlCol="0">
            <a:spAutoFit/>
          </a:bodyPr>
          <a:lstStyle/>
          <a:p>
            <a:r>
              <a:rPr lang="en-GB" sz="1400"/>
              <a:t>What opportunities exist to improve engagement? </a:t>
            </a:r>
          </a:p>
          <a:p>
            <a:endParaRPr lang="en-GB" sz="1400"/>
          </a:p>
          <a:p>
            <a:r>
              <a:rPr lang="en-GB" sz="1400"/>
              <a:t>What assets do you have to support your work?</a:t>
            </a:r>
          </a:p>
        </p:txBody>
      </p:sp>
      <p:sp>
        <p:nvSpPr>
          <p:cNvPr id="88" name="TextBox 87">
            <a:extLst>
              <a:ext uri="{FF2B5EF4-FFF2-40B4-BE49-F238E27FC236}">
                <a16:creationId xmlns:a16="http://schemas.microsoft.com/office/drawing/2014/main" id="{425DDEAB-9F4F-4A77-1BBD-0F72CAE4CE3F}"/>
              </a:ext>
            </a:extLst>
          </p:cNvPr>
          <p:cNvSpPr txBox="1"/>
          <p:nvPr/>
        </p:nvSpPr>
        <p:spPr>
          <a:xfrm>
            <a:off x="4898099" y="3835374"/>
            <a:ext cx="1522795" cy="2031325"/>
          </a:xfrm>
          <a:prstGeom prst="rect">
            <a:avLst/>
          </a:prstGeom>
          <a:noFill/>
        </p:spPr>
        <p:txBody>
          <a:bodyPr wrap="square" rtlCol="0">
            <a:spAutoFit/>
          </a:bodyPr>
          <a:lstStyle/>
          <a:p>
            <a:r>
              <a:rPr lang="en-GB" sz="1400"/>
              <a:t>What activities do you currently have which can build engagement? </a:t>
            </a:r>
          </a:p>
          <a:p>
            <a:endParaRPr lang="en-GB" sz="1400"/>
          </a:p>
          <a:p>
            <a:r>
              <a:rPr lang="en-GB" sz="1400"/>
              <a:t>What can you do to strengthen them?</a:t>
            </a:r>
          </a:p>
        </p:txBody>
      </p:sp>
      <p:sp>
        <p:nvSpPr>
          <p:cNvPr id="89" name="TextBox 88">
            <a:extLst>
              <a:ext uri="{FF2B5EF4-FFF2-40B4-BE49-F238E27FC236}">
                <a16:creationId xmlns:a16="http://schemas.microsoft.com/office/drawing/2014/main" id="{A384FCE7-43AC-ACEE-DC2B-D536F6F9FE78}"/>
              </a:ext>
            </a:extLst>
          </p:cNvPr>
          <p:cNvSpPr txBox="1"/>
          <p:nvPr/>
        </p:nvSpPr>
        <p:spPr>
          <a:xfrm>
            <a:off x="6962709" y="3835374"/>
            <a:ext cx="1530127" cy="1600438"/>
          </a:xfrm>
          <a:prstGeom prst="rect">
            <a:avLst/>
          </a:prstGeom>
          <a:noFill/>
        </p:spPr>
        <p:txBody>
          <a:bodyPr wrap="square" lIns="91440" tIns="45720" rIns="91440" bIns="45720" rtlCol="0" anchor="t">
            <a:spAutoFit/>
          </a:bodyPr>
          <a:lstStyle/>
          <a:p>
            <a:r>
              <a:rPr lang="en-GB" sz="1400" dirty="0"/>
              <a:t>In your case, what would improved engagement look like? What would change if there was improved engagement?</a:t>
            </a:r>
          </a:p>
        </p:txBody>
      </p:sp>
    </p:spTree>
    <p:extLst>
      <p:ext uri="{BB962C8B-B14F-4D97-AF65-F5344CB8AC3E}">
        <p14:creationId xmlns:p14="http://schemas.microsoft.com/office/powerpoint/2010/main" val="84327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878C-8D03-1FC8-19A2-7FA5759EBDD5}"/>
              </a:ext>
            </a:extLst>
          </p:cNvPr>
          <p:cNvSpPr>
            <a:spLocks noGrp="1"/>
          </p:cNvSpPr>
          <p:nvPr>
            <p:ph type="title"/>
          </p:nvPr>
        </p:nvSpPr>
        <p:spPr>
          <a:xfrm>
            <a:off x="838200" y="365126"/>
            <a:ext cx="6204431" cy="1505238"/>
          </a:xfrm>
        </p:spPr>
        <p:txBody>
          <a:bodyPr/>
          <a:lstStyle/>
          <a:p>
            <a:r>
              <a:rPr lang="en-GB">
                <a:solidFill>
                  <a:srgbClr val="004AAD"/>
                </a:solidFill>
              </a:rPr>
              <a:t>Steps for Putting it into Practice</a:t>
            </a:r>
          </a:p>
        </p:txBody>
      </p:sp>
      <p:sp>
        <p:nvSpPr>
          <p:cNvPr id="3" name="Oval 2">
            <a:extLst>
              <a:ext uri="{FF2B5EF4-FFF2-40B4-BE49-F238E27FC236}">
                <a16:creationId xmlns:a16="http://schemas.microsoft.com/office/drawing/2014/main" id="{53C71FC3-901E-C1F8-E743-1AC76BA5FE27}"/>
              </a:ext>
            </a:extLst>
          </p:cNvPr>
          <p:cNvSpPr/>
          <p:nvPr/>
        </p:nvSpPr>
        <p:spPr>
          <a:xfrm>
            <a:off x="840641" y="1937407"/>
            <a:ext cx="993812" cy="9938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t>1</a:t>
            </a:r>
          </a:p>
        </p:txBody>
      </p:sp>
      <p:sp>
        <p:nvSpPr>
          <p:cNvPr id="4" name="Oval 3">
            <a:extLst>
              <a:ext uri="{FF2B5EF4-FFF2-40B4-BE49-F238E27FC236}">
                <a16:creationId xmlns:a16="http://schemas.microsoft.com/office/drawing/2014/main" id="{DCDED53F-8968-DF7E-D7DF-46DB851A796B}"/>
              </a:ext>
            </a:extLst>
          </p:cNvPr>
          <p:cNvSpPr/>
          <p:nvPr/>
        </p:nvSpPr>
        <p:spPr>
          <a:xfrm>
            <a:off x="4318361" y="3564100"/>
            <a:ext cx="993811" cy="9938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t>2</a:t>
            </a:r>
          </a:p>
        </p:txBody>
      </p:sp>
      <p:sp>
        <p:nvSpPr>
          <p:cNvPr id="5" name="Oval 4">
            <a:extLst>
              <a:ext uri="{FF2B5EF4-FFF2-40B4-BE49-F238E27FC236}">
                <a16:creationId xmlns:a16="http://schemas.microsoft.com/office/drawing/2014/main" id="{921A4336-98E9-2962-C0C7-B88CAA6C2D3B}"/>
              </a:ext>
            </a:extLst>
          </p:cNvPr>
          <p:cNvSpPr/>
          <p:nvPr/>
        </p:nvSpPr>
        <p:spPr>
          <a:xfrm>
            <a:off x="6056018" y="1226515"/>
            <a:ext cx="993811" cy="993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t>3</a:t>
            </a:r>
          </a:p>
        </p:txBody>
      </p:sp>
      <p:pic>
        <p:nvPicPr>
          <p:cNvPr id="7" name="Graphic 6" descr="Arrow Right outline">
            <a:extLst>
              <a:ext uri="{FF2B5EF4-FFF2-40B4-BE49-F238E27FC236}">
                <a16:creationId xmlns:a16="http://schemas.microsoft.com/office/drawing/2014/main" id="{8238FD50-4076-2F0A-6AE3-E7A5E18FCF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61499">
            <a:off x="3182577" y="3042485"/>
            <a:ext cx="1081049" cy="1081049"/>
          </a:xfrm>
          <a:prstGeom prst="rect">
            <a:avLst/>
          </a:prstGeom>
        </p:spPr>
      </p:pic>
      <p:pic>
        <p:nvPicPr>
          <p:cNvPr id="8" name="Graphic 7" descr="Arrow Right outline">
            <a:extLst>
              <a:ext uri="{FF2B5EF4-FFF2-40B4-BE49-F238E27FC236}">
                <a16:creationId xmlns:a16="http://schemas.microsoft.com/office/drawing/2014/main" id="{CE3B40E9-AAC6-C505-E4BF-8EDAE07107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56401">
            <a:off x="7462508" y="1472920"/>
            <a:ext cx="1081049" cy="1081049"/>
          </a:xfrm>
          <a:prstGeom prst="rect">
            <a:avLst/>
          </a:prstGeom>
        </p:spPr>
      </p:pic>
      <p:sp>
        <p:nvSpPr>
          <p:cNvPr id="9" name="TextBox 8">
            <a:extLst>
              <a:ext uri="{FF2B5EF4-FFF2-40B4-BE49-F238E27FC236}">
                <a16:creationId xmlns:a16="http://schemas.microsoft.com/office/drawing/2014/main" id="{398D14E3-54B8-7B23-D8BD-8A1BA141E6BB}"/>
              </a:ext>
            </a:extLst>
          </p:cNvPr>
          <p:cNvSpPr txBox="1"/>
          <p:nvPr/>
        </p:nvSpPr>
        <p:spPr>
          <a:xfrm>
            <a:off x="3411441" y="4631111"/>
            <a:ext cx="2586601" cy="2062103"/>
          </a:xfrm>
          <a:prstGeom prst="rect">
            <a:avLst/>
          </a:prstGeom>
          <a:noFill/>
        </p:spPr>
        <p:txBody>
          <a:bodyPr wrap="square" lIns="91440" tIns="45720" rIns="91440" bIns="45720" rtlCol="0" anchor="t">
            <a:spAutoFit/>
          </a:bodyPr>
          <a:lstStyle/>
          <a:p>
            <a:r>
              <a:rPr lang="en-GB" sz="1600" b="1" dirty="0"/>
              <a:t>Step 2: Map your enablers</a:t>
            </a:r>
          </a:p>
          <a:p>
            <a:r>
              <a:rPr lang="en-GB" sz="1600" dirty="0"/>
              <a:t>Before planning activities, we can take time to think through what assets you have as an organisation that will support your work, and what opportunities exist in your context. </a:t>
            </a:r>
            <a:endParaRPr lang="en-GB" sz="1600" dirty="0">
              <a:ea typeface="Calibri"/>
              <a:cs typeface="Calibri"/>
            </a:endParaRPr>
          </a:p>
        </p:txBody>
      </p:sp>
      <p:sp>
        <p:nvSpPr>
          <p:cNvPr id="10" name="TextBox 9">
            <a:extLst>
              <a:ext uri="{FF2B5EF4-FFF2-40B4-BE49-F238E27FC236}">
                <a16:creationId xmlns:a16="http://schemas.microsoft.com/office/drawing/2014/main" id="{6BCC61F2-999E-EC56-DD34-4AEE25D9F31F}"/>
              </a:ext>
            </a:extLst>
          </p:cNvPr>
          <p:cNvSpPr txBox="1"/>
          <p:nvPr/>
        </p:nvSpPr>
        <p:spPr>
          <a:xfrm>
            <a:off x="5998042" y="2462928"/>
            <a:ext cx="2426798" cy="2308324"/>
          </a:xfrm>
          <a:prstGeom prst="rect">
            <a:avLst/>
          </a:prstGeom>
          <a:noFill/>
        </p:spPr>
        <p:txBody>
          <a:bodyPr wrap="square" rtlCol="0">
            <a:spAutoFit/>
          </a:bodyPr>
          <a:lstStyle/>
          <a:p>
            <a:r>
              <a:rPr lang="en-GB" sz="1600" b="1"/>
              <a:t>Step 3: Reflect on your activities</a:t>
            </a:r>
          </a:p>
          <a:p>
            <a:r>
              <a:rPr lang="en-GB" sz="1600"/>
              <a:t>What is it you do as an organisation? We will use this session to reflect on your current work and how it can support building engagement with government. </a:t>
            </a:r>
          </a:p>
        </p:txBody>
      </p:sp>
      <p:sp>
        <p:nvSpPr>
          <p:cNvPr id="11" name="TextBox 10">
            <a:extLst>
              <a:ext uri="{FF2B5EF4-FFF2-40B4-BE49-F238E27FC236}">
                <a16:creationId xmlns:a16="http://schemas.microsoft.com/office/drawing/2014/main" id="{869DD5E8-0F0E-0F6A-8977-B1C3228818AE}"/>
              </a:ext>
            </a:extLst>
          </p:cNvPr>
          <p:cNvSpPr txBox="1"/>
          <p:nvPr/>
        </p:nvSpPr>
        <p:spPr>
          <a:xfrm>
            <a:off x="8779170" y="3161640"/>
            <a:ext cx="2843565" cy="2554545"/>
          </a:xfrm>
          <a:prstGeom prst="rect">
            <a:avLst/>
          </a:prstGeom>
          <a:noFill/>
        </p:spPr>
        <p:txBody>
          <a:bodyPr wrap="square" lIns="91440" tIns="45720" rIns="91440" bIns="45720" rtlCol="0" anchor="t">
            <a:spAutoFit/>
          </a:bodyPr>
          <a:lstStyle/>
          <a:p>
            <a:r>
              <a:rPr lang="en-GB" sz="1600" b="1" dirty="0"/>
              <a:t>Step 4: Link activities to outcomes</a:t>
            </a:r>
          </a:p>
          <a:p>
            <a:r>
              <a:rPr lang="en-GB" sz="1600" dirty="0"/>
              <a:t>Once you know the opportunities that exist, and what activities you have, we will use these to build a plan of action for your work on building engagement. This will link your activities to a defined problem, and a set of outcomes. </a:t>
            </a:r>
            <a:endParaRPr lang="en-GB" sz="1600" dirty="0">
              <a:ea typeface="Calibri"/>
              <a:cs typeface="Calibri"/>
            </a:endParaRPr>
          </a:p>
        </p:txBody>
      </p:sp>
      <p:pic>
        <p:nvPicPr>
          <p:cNvPr id="13" name="Graphic 12" descr="Shoe footprints with solid fill">
            <a:extLst>
              <a:ext uri="{FF2B5EF4-FFF2-40B4-BE49-F238E27FC236}">
                <a16:creationId xmlns:a16="http://schemas.microsoft.com/office/drawing/2014/main" id="{77D7B743-76AF-04D8-6A93-4A05E63C3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8946">
            <a:off x="6220788" y="4926771"/>
            <a:ext cx="874086" cy="874086"/>
          </a:xfrm>
          <a:prstGeom prst="rect">
            <a:avLst/>
          </a:prstGeom>
        </p:spPr>
      </p:pic>
      <p:pic>
        <p:nvPicPr>
          <p:cNvPr id="14" name="Graphic 13" descr="Shoe footprints with solid fill">
            <a:extLst>
              <a:ext uri="{FF2B5EF4-FFF2-40B4-BE49-F238E27FC236}">
                <a16:creationId xmlns:a16="http://schemas.microsoft.com/office/drawing/2014/main" id="{8186DC5B-9D83-0220-470F-09555142BD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13013">
            <a:off x="3291179" y="2635635"/>
            <a:ext cx="874086" cy="874086"/>
          </a:xfrm>
          <a:prstGeom prst="rect">
            <a:avLst/>
          </a:prstGeom>
        </p:spPr>
      </p:pic>
      <p:sp>
        <p:nvSpPr>
          <p:cNvPr id="12" name="TextBox 11">
            <a:extLst>
              <a:ext uri="{FF2B5EF4-FFF2-40B4-BE49-F238E27FC236}">
                <a16:creationId xmlns:a16="http://schemas.microsoft.com/office/drawing/2014/main" id="{155AC1AD-6C3B-1081-DF12-90C92046BC48}"/>
              </a:ext>
            </a:extLst>
          </p:cNvPr>
          <p:cNvSpPr txBox="1"/>
          <p:nvPr/>
        </p:nvSpPr>
        <p:spPr>
          <a:xfrm>
            <a:off x="802356" y="2955165"/>
            <a:ext cx="2364733" cy="1815882"/>
          </a:xfrm>
          <a:prstGeom prst="rect">
            <a:avLst/>
          </a:prstGeom>
          <a:noFill/>
        </p:spPr>
        <p:txBody>
          <a:bodyPr wrap="square" lIns="91440" tIns="45720" rIns="91440" bIns="45720" rtlCol="0" anchor="t">
            <a:spAutoFit/>
          </a:bodyPr>
          <a:lstStyle/>
          <a:p>
            <a:r>
              <a:rPr lang="en-GB" sz="1600" b="1" dirty="0"/>
              <a:t>Step 1: Define your goals</a:t>
            </a:r>
          </a:p>
          <a:p>
            <a:r>
              <a:rPr lang="en-GB" sz="1600" dirty="0"/>
              <a:t>What is the challenge that you are currently trying to overcome. If we can define that, we can think about an ideal future, and how we can reach it. </a:t>
            </a:r>
            <a:endParaRPr lang="en-GB" sz="1600" dirty="0">
              <a:ea typeface="Calibri"/>
              <a:cs typeface="Calibri"/>
            </a:endParaRPr>
          </a:p>
        </p:txBody>
      </p:sp>
      <p:sp>
        <p:nvSpPr>
          <p:cNvPr id="15" name="Oval 14">
            <a:extLst>
              <a:ext uri="{FF2B5EF4-FFF2-40B4-BE49-F238E27FC236}">
                <a16:creationId xmlns:a16="http://schemas.microsoft.com/office/drawing/2014/main" id="{CB52BA0B-7CDF-04E8-4120-AA10E17E26F4}"/>
              </a:ext>
            </a:extLst>
          </p:cNvPr>
          <p:cNvSpPr/>
          <p:nvPr/>
        </p:nvSpPr>
        <p:spPr>
          <a:xfrm>
            <a:off x="8779170" y="1989892"/>
            <a:ext cx="993811" cy="9938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t>4</a:t>
            </a:r>
          </a:p>
        </p:txBody>
      </p:sp>
      <p:pic>
        <p:nvPicPr>
          <p:cNvPr id="16" name="Graphic 15" descr="Arrow Right outline">
            <a:extLst>
              <a:ext uri="{FF2B5EF4-FFF2-40B4-BE49-F238E27FC236}">
                <a16:creationId xmlns:a16="http://schemas.microsoft.com/office/drawing/2014/main" id="{12D74C1F-9896-91FA-502C-E9A87A508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441124">
            <a:off x="4803026" y="2390695"/>
            <a:ext cx="1081049" cy="1081049"/>
          </a:xfrm>
          <a:prstGeom prst="rect">
            <a:avLst/>
          </a:prstGeom>
        </p:spPr>
      </p:pic>
    </p:spTree>
    <p:extLst>
      <p:ext uri="{BB962C8B-B14F-4D97-AF65-F5344CB8AC3E}">
        <p14:creationId xmlns:p14="http://schemas.microsoft.com/office/powerpoint/2010/main" val="565455385"/>
      </p:ext>
    </p:extLst>
  </p:cSld>
  <p:clrMapOvr>
    <a:masterClrMapping/>
  </p:clrMapOvr>
</p:sld>
</file>

<file path=ppt/theme/theme1.xml><?xml version="1.0" encoding="utf-8"?>
<a:theme xmlns:a="http://schemas.openxmlformats.org/drawingml/2006/main" name="Office Theme">
  <a:themeElements>
    <a:clrScheme name="All Hands on Deck">
      <a:dk1>
        <a:srgbClr val="000000"/>
      </a:dk1>
      <a:lt1>
        <a:srgbClr val="FFFFFF"/>
      </a:lt1>
      <a:dk2>
        <a:srgbClr val="082730"/>
      </a:dk2>
      <a:lt2>
        <a:srgbClr val="F3F3F3"/>
      </a:lt2>
      <a:accent1>
        <a:srgbClr val="148F5D"/>
      </a:accent1>
      <a:accent2>
        <a:srgbClr val="C6DFD4"/>
      </a:accent2>
      <a:accent3>
        <a:srgbClr val="008DA5"/>
      </a:accent3>
      <a:accent4>
        <a:srgbClr val="7BD857"/>
      </a:accent4>
      <a:accent5>
        <a:srgbClr val="0EBFDF"/>
      </a:accent5>
      <a:accent6>
        <a:srgbClr val="D1EAD9"/>
      </a:accent6>
      <a:hlink>
        <a:srgbClr val="D1EAD9"/>
      </a:hlink>
      <a:folHlink>
        <a:srgbClr val="F3F3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8" ma:contentTypeDescription="Create a new document." ma:contentTypeScope="" ma:versionID="65996b8376f059b4ba6aff1f559f092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4367a5868736af94d4414125691b14b6"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507678-4F96-4FF0-A4F2-1681F0885DA9}">
  <ds:schemaRefs>
    <ds:schemaRef ds:uri="23734a98-7a07-49d7-8eae-b6e61e1d5013"/>
    <ds:schemaRef ds:uri="672bdffd-c82d-4544-bb37-3dcf328d66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1688EA-9759-4583-BD08-9A1BFE047EC8}">
  <ds:schemaRefs>
    <ds:schemaRef ds:uri="23734a98-7a07-49d7-8eae-b6e61e1d5013"/>
    <ds:schemaRef ds:uri="672bdffd-c82d-4544-bb37-3dcf328d6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591DA0-CBB6-4E4C-8193-20924E767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TotalTime>
  <Words>4384</Words>
  <Application>Microsoft Office PowerPoint</Application>
  <PresentationFormat>Widescreen</PresentationFormat>
  <Paragraphs>397</Paragraphs>
  <Slides>36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Montserrat</vt:lpstr>
      <vt:lpstr>Office Theme</vt:lpstr>
      <vt:lpstr>PowerPoint Presentation</vt:lpstr>
      <vt:lpstr>Purpose for This Session</vt:lpstr>
      <vt:lpstr>Agenda</vt:lpstr>
      <vt:lpstr>PowerPoint Presentation</vt:lpstr>
      <vt:lpstr>Four Case Studies</vt:lpstr>
      <vt:lpstr>Why these cases? </vt:lpstr>
      <vt:lpstr>The Action Framework</vt:lpstr>
      <vt:lpstr>The Action Framework</vt:lpstr>
      <vt:lpstr>Steps for Putting it into Practice</vt:lpstr>
      <vt:lpstr>PowerPoint Presentation</vt:lpstr>
      <vt:lpstr>What is All Hands On Deck For SDG 4?</vt:lpstr>
      <vt:lpstr>Where are we going? </vt:lpstr>
      <vt:lpstr>Activity 1 – Goal Setting</vt:lpstr>
      <vt:lpstr>PowerPoint Presentation</vt:lpstr>
      <vt:lpstr>Enablers of Change</vt:lpstr>
      <vt:lpstr>Where are you starting from?</vt:lpstr>
      <vt:lpstr>Case Study Spotlights</vt:lpstr>
      <vt:lpstr>Activity 2 - Mapping </vt:lpstr>
      <vt:lpstr>PowerPoint Presentation</vt:lpstr>
      <vt:lpstr>What should you do?</vt:lpstr>
      <vt:lpstr>What works? </vt:lpstr>
      <vt:lpstr>Case Study Spotlights</vt:lpstr>
      <vt:lpstr>Activity 3: Reflecting on your activities</vt:lpstr>
      <vt:lpstr>PowerPoint Presentation</vt:lpstr>
      <vt:lpstr>Three Pathways to Link Problem to Solution</vt:lpstr>
      <vt:lpstr>Outcomes for your activities</vt:lpstr>
      <vt:lpstr>Three Pathways to Link Problem to Solution</vt:lpstr>
      <vt:lpstr>Pathway 1 – Issue Framing</vt:lpstr>
      <vt:lpstr>Pathway 2 – Modelling and Testing Solutions</vt:lpstr>
      <vt:lpstr>Pathway 3 – Trust Building</vt:lpstr>
      <vt:lpstr>Activity 4 – Pathways to Change</vt:lpstr>
      <vt:lpstr>PowerPoint Presentation</vt:lpstr>
      <vt:lpstr>Three Needs for the Future</vt:lpstr>
      <vt:lpstr>Next Steps</vt:lpstr>
      <vt:lpstr>Final Reflections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Hands on Deck</dc:title>
  <dc:creator>Fergal  Turner</dc:creator>
  <cp:lastModifiedBy>Stephen Jobling</cp:lastModifiedBy>
  <cp:revision>176</cp:revision>
  <dcterms:created xsi:type="dcterms:W3CDTF">2023-08-24T11:22:50Z</dcterms:created>
  <dcterms:modified xsi:type="dcterms:W3CDTF">2024-01-31T10:04:27Z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